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8"/>
  </p:notesMasterIdLst>
  <p:sldIdLst>
    <p:sldId id="390" r:id="rId2"/>
    <p:sldId id="451" r:id="rId3"/>
    <p:sldId id="399" r:id="rId4"/>
    <p:sldId id="446" r:id="rId5"/>
    <p:sldId id="421" r:id="rId6"/>
    <p:sldId id="449" r:id="rId7"/>
    <p:sldId id="423" r:id="rId8"/>
    <p:sldId id="374" r:id="rId9"/>
    <p:sldId id="412" r:id="rId10"/>
    <p:sldId id="376" r:id="rId11"/>
    <p:sldId id="413" r:id="rId12"/>
    <p:sldId id="414" r:id="rId13"/>
    <p:sldId id="375" r:id="rId14"/>
    <p:sldId id="415" r:id="rId15"/>
    <p:sldId id="416" r:id="rId16"/>
    <p:sldId id="417" r:id="rId17"/>
    <p:sldId id="418" r:id="rId18"/>
    <p:sldId id="419" r:id="rId19"/>
    <p:sldId id="368" r:id="rId20"/>
    <p:sldId id="440" r:id="rId21"/>
    <p:sldId id="447" r:id="rId22"/>
    <p:sldId id="345" r:id="rId23"/>
    <p:sldId id="344" r:id="rId24"/>
    <p:sldId id="437" r:id="rId25"/>
    <p:sldId id="438" r:id="rId26"/>
    <p:sldId id="439" r:id="rId27"/>
    <p:sldId id="434" r:id="rId28"/>
    <p:sldId id="445" r:id="rId29"/>
    <p:sldId id="435" r:id="rId30"/>
    <p:sldId id="425" r:id="rId31"/>
    <p:sldId id="385" r:id="rId32"/>
    <p:sldId id="387" r:id="rId33"/>
    <p:sldId id="386" r:id="rId34"/>
    <p:sldId id="443" r:id="rId35"/>
    <p:sldId id="436" r:id="rId36"/>
    <p:sldId id="422" r:id="rId37"/>
    <p:sldId id="397" r:id="rId38"/>
    <p:sldId id="401" r:id="rId39"/>
    <p:sldId id="333" r:id="rId40"/>
    <p:sldId id="327" r:id="rId41"/>
    <p:sldId id="356" r:id="rId42"/>
    <p:sldId id="357" r:id="rId43"/>
    <p:sldId id="351" r:id="rId44"/>
    <p:sldId id="352" r:id="rId45"/>
    <p:sldId id="353" r:id="rId46"/>
    <p:sldId id="354" r:id="rId47"/>
    <p:sldId id="355" r:id="rId48"/>
    <p:sldId id="361" r:id="rId49"/>
    <p:sldId id="346" r:id="rId50"/>
    <p:sldId id="365" r:id="rId51"/>
    <p:sldId id="378" r:id="rId52"/>
    <p:sldId id="369" r:id="rId53"/>
    <p:sldId id="370" r:id="rId54"/>
    <p:sldId id="371" r:id="rId55"/>
    <p:sldId id="373" r:id="rId56"/>
    <p:sldId id="377" r:id="rId57"/>
    <p:sldId id="389" r:id="rId58"/>
    <p:sldId id="398" r:id="rId59"/>
    <p:sldId id="380" r:id="rId60"/>
    <p:sldId id="426" r:id="rId61"/>
    <p:sldId id="427" r:id="rId62"/>
    <p:sldId id="428" r:id="rId63"/>
    <p:sldId id="429" r:id="rId64"/>
    <p:sldId id="430" r:id="rId65"/>
    <p:sldId id="431" r:id="rId66"/>
    <p:sldId id="444" r:id="rId6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539"/>
    <a:srgbClr val="1FD769"/>
    <a:srgbClr val="FCEBE0"/>
    <a:srgbClr val="FB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0" autoAdjust="0"/>
    <p:restoredTop sz="94660"/>
  </p:normalViewPr>
  <p:slideViewPr>
    <p:cSldViewPr snapToGrid="0">
      <p:cViewPr varScale="1">
        <p:scale>
          <a:sx n="56" d="100"/>
          <a:sy n="56" d="100"/>
        </p:scale>
        <p:origin x="7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84884E-E68A-49FD-82C9-6BC7804A9DA8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BFD7497-F257-4436-9586-C0B116D4E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010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27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36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27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97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780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56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35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99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40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949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98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02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3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113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868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995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43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971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0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10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935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89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73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199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30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2737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395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02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89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513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768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089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4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3953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896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289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A253-5527-4982-A962-91287C5E021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748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049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361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3486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123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8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819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90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822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477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7415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810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153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5771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879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0766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75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915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53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3800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594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0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2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30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FD7497-F257-4436-9586-C0B116D4E22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7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67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000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797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8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3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72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4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78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6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2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22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E410DB-A4DA-4EA9-AD1E-191BEB9580B5}" type="datetimeFigureOut">
              <a:rPr lang="ru-RU" smtClean="0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C5EC16-B144-4346-B35E-F7A3516F6D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2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hyperlink" Target="mailto:super.z262@yandex.r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4800" dirty="0" smtClean="0">
                <a:latin typeface="微軟正黑體" pitchFamily="34" charset="-120"/>
                <a:ea typeface="微軟正黑體" pitchFamily="34" charset="-120"/>
              </a:rPr>
              <a:t>俄羅斯有機廢棄物處理技術</a:t>
            </a:r>
            <a:r>
              <a:rPr lang="en-US" altLang="zh-TW" sz="48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8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4800" dirty="0" smtClean="0">
                <a:latin typeface="微軟正黑體" pitchFamily="34" charset="-120"/>
                <a:ea typeface="微軟正黑體" pitchFamily="34" charset="-120"/>
              </a:rPr>
              <a:t>及合作發展討論</a:t>
            </a:r>
            <a:endParaRPr lang="zh-TW" altLang="en-US" sz="4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生質能源設備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有機廢料回收及發電設備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81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39734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b="1" cap="none" dirty="0" smtClean="0">
                <a:latin typeface="微軟正黑體" pitchFamily="34" charset="-120"/>
                <a:ea typeface="微軟正黑體" pitchFamily="34" charset="-120"/>
              </a:rPr>
              <a:t>設備外觀</a:t>
            </a:r>
            <a:endParaRPr lang="ru-RU" sz="4800" b="1" dirty="0">
              <a:ea typeface="微軟正黑體" pitchFamily="34" charset="-12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1332854"/>
            <a:ext cx="11003795" cy="4839346"/>
          </a:xfrm>
        </p:spPr>
      </p:pic>
    </p:spTree>
    <p:extLst>
      <p:ext uri="{BB962C8B-B14F-4D97-AF65-F5344CB8AC3E}">
        <p14:creationId xmlns:p14="http://schemas.microsoft.com/office/powerpoint/2010/main" val="13268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4" y="222250"/>
            <a:ext cx="11239547" cy="1117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試驗工廠測試</a:t>
            </a:r>
            <a:r>
              <a:rPr 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- 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白俄羅斯</a:t>
            </a:r>
            <a:endParaRPr lang="ru-RU" b="1" dirty="0">
              <a:solidFill>
                <a:schemeClr val="tx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26628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9853" r="20193" b="13235"/>
          <a:stretch>
            <a:fillRect/>
          </a:stretch>
        </p:blipFill>
        <p:spPr>
          <a:xfrm>
            <a:off x="141542" y="2080582"/>
            <a:ext cx="5945727" cy="4616451"/>
          </a:xfrm>
        </p:spPr>
      </p:pic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9" name="Объект 3"/>
          <p:cNvPicPr>
            <a:picLocks noChangeAspect="1"/>
          </p:cNvPicPr>
          <p:nvPr/>
        </p:nvPicPr>
        <p:blipFill>
          <a:blip r:embed="rId4"/>
          <a:srcRect l="14465"/>
          <a:stretch>
            <a:fillRect/>
          </a:stretch>
        </p:blipFill>
        <p:spPr bwMode="auto">
          <a:xfrm>
            <a:off x="6210300" y="2595125"/>
            <a:ext cx="5748629" cy="40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655739" y="1776891"/>
            <a:ext cx="48577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Site: </a:t>
            </a:r>
            <a:r>
              <a:rPr lang="en-US" altLang="zh-TW" sz="2000" dirty="0" err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Mazyr</a:t>
            </a:r>
            <a:r>
              <a:rPr lang="en-US" altLang="zh-TW" sz="20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 </a:t>
            </a:r>
            <a:r>
              <a:rPr lang="en-US" altLang="zh-TW" sz="20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Belarus,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2014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68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79102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II</a:t>
            </a:r>
            <a:r>
              <a:rPr lang="ru-RU" altLang="zh-TW" b="1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.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氣化處理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017796"/>
              </p:ext>
            </p:extLst>
          </p:nvPr>
        </p:nvGraphicFramePr>
        <p:xfrm>
          <a:off x="1225112" y="1487380"/>
          <a:ext cx="9878069" cy="5156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5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6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№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功能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原料類型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（輸入）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產出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物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（輸出）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動物廢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料回收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糞便，排泄物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可燃氣體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甲烷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、碳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生物逕流回收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污泥淤渣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廚餘回收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魚、肉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、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油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脂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類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rowSpan="7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 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 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 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可燃氣體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(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甲烷</a:t>
                      </a: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)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牲畜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損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失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回收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感染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牲畜屍體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有機廢料回收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蔬果廢料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木材回收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木材廢料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7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泥炭</a:t>
                      </a: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泥炭，腐泥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8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有機垃圾回收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有機垃圾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pc="-3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碳氫化合物</a:t>
                      </a:r>
                      <a:r>
                        <a:rPr lang="zh-TW" sz="2400" spc="-3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回收</a:t>
                      </a:r>
                      <a:endParaRPr lang="zh-TW" sz="240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油泥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2185" marR="62185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7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10215"/>
          </a:xfrm>
        </p:spPr>
        <p:txBody>
          <a:bodyPr>
            <a:normAutofit/>
          </a:bodyPr>
          <a:lstStyle/>
          <a:p>
            <a:pPr algn="ctr"/>
            <a:r>
              <a:rPr lang="en-US" altLang="zh-TW" sz="4900" dirty="0" smtClean="0">
                <a:latin typeface="微軟正黑體" pitchFamily="34" charset="-120"/>
                <a:ea typeface="微軟正黑體" pitchFamily="34" charset="-120"/>
              </a:rPr>
              <a:t>CKB</a:t>
            </a:r>
            <a:r>
              <a:rPr lang="zh-TW" altLang="en-US" sz="4900" dirty="0" smtClean="0">
                <a:latin typeface="微軟正黑體" pitchFamily="34" charset="-120"/>
                <a:ea typeface="微軟正黑體" pitchFamily="34" charset="-120"/>
              </a:rPr>
              <a:t>設備</a:t>
            </a:r>
            <a:endParaRPr lang="ru-RU" sz="4900" dirty="0">
              <a:ea typeface="微軟正黑體" pitchFamily="34" charset="-12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10471"/>
          <a:stretch/>
        </p:blipFill>
        <p:spPr>
          <a:xfrm>
            <a:off x="189186" y="1522423"/>
            <a:ext cx="11684366" cy="4209372"/>
          </a:xfrm>
        </p:spPr>
      </p:pic>
      <p:sp>
        <p:nvSpPr>
          <p:cNvPr id="21" name="文字方塊 20"/>
          <p:cNvSpPr txBox="1"/>
          <p:nvPr/>
        </p:nvSpPr>
        <p:spPr>
          <a:xfrm>
            <a:off x="4920015" y="2815380"/>
            <a:ext cx="73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輸出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588755" y="1686657"/>
            <a:ext cx="124194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可燃氣體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702431" y="4383617"/>
            <a:ext cx="245840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碳粉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具經濟效益的物質</a:t>
            </a:r>
            <a:r>
              <a:rPr lang="en-US" altLang="zh-TW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               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188836" y="3348364"/>
            <a:ext cx="160588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氣體燃燒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器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（處理製程產生的廢氣）</a:t>
            </a:r>
            <a:endParaRPr lang="en-US" altLang="zh-TW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6727" y="4817699"/>
            <a:ext cx="212905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技術純水</a:t>
            </a:r>
            <a:endParaRPr lang="en-US" altLang="zh-TW" sz="20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47822" y="4152771"/>
            <a:ext cx="2386084" cy="14173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有機糞水箱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63588" y="5240245"/>
            <a:ext cx="2386084" cy="1707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753861" y="2382585"/>
            <a:ext cx="2784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核心處理裝置</a:t>
            </a:r>
            <a:endPara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（控制溫度與壓力）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>
            <a:off x="3120395" y="3569695"/>
            <a:ext cx="2573693" cy="19549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3120395" y="3363451"/>
            <a:ext cx="0" cy="5793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694088" y="3363451"/>
            <a:ext cx="0" cy="6466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H="1">
            <a:off x="8290072" y="2773215"/>
            <a:ext cx="15766" cy="59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2443704" y="3663707"/>
            <a:ext cx="73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輸入</a:t>
            </a:r>
            <a:endParaRPr lang="zh-TW" altLang="en-US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591772" y="220528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廢料進行前置處理</a:t>
            </a:r>
            <a:endParaRPr lang="zh-TW" altLang="en-US" sz="2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 flipH="1">
            <a:off x="5849397" y="2773215"/>
            <a:ext cx="15766" cy="590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5849397" y="3068333"/>
            <a:ext cx="2448558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8031518" y="4383617"/>
            <a:ext cx="73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輸出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24034" y="4383617"/>
            <a:ext cx="73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輸出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7" name="弧形接點 26"/>
          <p:cNvCxnSpPr/>
          <p:nvPr/>
        </p:nvCxnSpPr>
        <p:spPr>
          <a:xfrm rot="16200000" flipV="1">
            <a:off x="3604809" y="2889107"/>
            <a:ext cx="815266" cy="545910"/>
          </a:xfrm>
          <a:prstGeom prst="curved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93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5" y="222250"/>
            <a:ext cx="11049000" cy="1117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技術</a:t>
            </a:r>
            <a:r>
              <a:rPr 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– 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實驗室測室</a:t>
            </a:r>
            <a:endParaRPr lang="ru-RU" sz="4000" b="1" dirty="0">
              <a:solidFill>
                <a:schemeClr val="tx2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4" descr="E:\IMGP28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280" y="2226660"/>
            <a:ext cx="5923686" cy="444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5" descr="E:\Гов-1\IMGP26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0988" y="3941762"/>
            <a:ext cx="4997225" cy="272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525137" y="1664027"/>
            <a:ext cx="555307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超臨界條件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木材回收</a:t>
            </a:r>
            <a:endParaRPr lang="en-US" altLang="zh-TW" sz="24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產生甲烷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殘留礦物質及水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產能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25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立方米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時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351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Рисунок 2" descr="C:\Users\Администратор\Downloads\IMG_20160714_1048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1" y="1058439"/>
            <a:ext cx="6367891" cy="569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5"/>
          <p:cNvPicPr/>
          <p:nvPr/>
        </p:nvPicPr>
        <p:blipFill rotWithShape="1">
          <a:blip r:embed="rId4"/>
          <a:srcRect l="15544" t="11731" r="3568" b="3906"/>
          <a:stretch/>
        </p:blipFill>
        <p:spPr bwMode="auto">
          <a:xfrm>
            <a:off x="6791177" y="3592791"/>
            <a:ext cx="5092065" cy="2985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/>
          <p:cNvSpPr/>
          <p:nvPr/>
        </p:nvSpPr>
        <p:spPr>
          <a:xfrm>
            <a:off x="6832121" y="372522"/>
            <a:ext cx="49049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根據</a:t>
            </a:r>
            <a:r>
              <a:rPr lang="zh-TW" altLang="en-US" sz="2000" b="1" u="sng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駐莫代表處傅昭銘組長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口述：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廢水倒入後，約過七分鐘，即產生甲烷氣體及一些固體殘渣，利用的是相圖（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Phase Diagram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）原理，認為雖看過許多其他不同的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Biomass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設備，但這台機器最令人驚豔。速度快，且體積不大，雖然試驗工廠破爛不堪，設備外觀也不佳，但效果卻非常好。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06595" y="352342"/>
            <a:ext cx="376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另一項試驗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：倒入廢水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06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674" y="146050"/>
            <a:ext cx="51435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" y="1589839"/>
            <a:ext cx="7218948" cy="5414211"/>
          </a:xfrm>
          <a:prstGeom prst="rect">
            <a:avLst/>
          </a:prstGeom>
        </p:spPr>
      </p:pic>
      <p:cxnSp>
        <p:nvCxnSpPr>
          <p:cNvPr id="11" name="弧形接點 10"/>
          <p:cNvCxnSpPr/>
          <p:nvPr/>
        </p:nvCxnSpPr>
        <p:spPr>
          <a:xfrm rot="16200000" flipV="1">
            <a:off x="4421875" y="1337481"/>
            <a:ext cx="1583141" cy="1282890"/>
          </a:xfrm>
          <a:prstGeom prst="curvedConnector3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521121" y="655093"/>
            <a:ext cx="3070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帕什金教授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97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199" y="1561417"/>
            <a:ext cx="4755932" cy="277410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將產出的甲烷氣體收集到瓶子裡，然後點火試驗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32" y="8312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5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74" y="162031"/>
            <a:ext cx="5143500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0" y="1721923"/>
            <a:ext cx="6812459" cy="5109344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8051470" y="415637"/>
            <a:ext cx="4140530" cy="2612572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形圖說文字 13"/>
          <p:cNvSpPr/>
          <p:nvPr/>
        </p:nvSpPr>
        <p:spPr>
          <a:xfrm>
            <a:off x="3957851" y="423076"/>
            <a:ext cx="2920621" cy="1187355"/>
          </a:xfrm>
          <a:prstGeom prst="wedgeEllipseCallout">
            <a:avLst>
              <a:gd name="adj1" fmla="val 88827"/>
              <a:gd name="adj2" fmla="val 21120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225364" y="693587"/>
            <a:ext cx="2385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核心技術在此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溫度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壓力的變換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313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III</a:t>
            </a:r>
            <a:r>
              <a:rPr lang="ru-RU" altLang="zh-TW" b="1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.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能源製造設備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廢棄物→能源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ln>
                  <a:solidFill>
                    <a:srgbClr val="FF0000"/>
                  </a:solidFill>
                </a:ln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n>
                  <a:solidFill>
                    <a:srgbClr val="FF0000"/>
                  </a:solidFill>
                </a:ln>
                <a:latin typeface="微軟正黑體" pitchFamily="34" charset="-120"/>
                <a:ea typeface="微軟正黑體" pitchFamily="34" charset="-120"/>
              </a:rPr>
              <a:t>開發中</a:t>
            </a:r>
            <a:r>
              <a:rPr lang="en-US" altLang="zh-TW" b="1" dirty="0" smtClean="0">
                <a:ln>
                  <a:solidFill>
                    <a:srgbClr val="FF0000"/>
                  </a:solidFill>
                </a:ln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n>
                <a:solidFill>
                  <a:srgbClr val="FF000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372590"/>
              </p:ext>
            </p:extLst>
          </p:nvPr>
        </p:nvGraphicFramePr>
        <p:xfrm>
          <a:off x="1256643" y="2230005"/>
          <a:ext cx="9879667" cy="4312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3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80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ea typeface="微軟正黑體" pitchFamily="34" charset="-120"/>
                        </a:rPr>
                        <a:t>№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功能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原料類型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產出物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1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糞便，排泄物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 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 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 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電力、熱力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2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污泥淤渣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3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魚、肉、脂類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4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蔬果廢料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5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木材廢料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6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泥炭，腐泥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7 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有機垃圾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8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褐煤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焦炭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53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ea typeface="微軟正黑體" pitchFamily="34" charset="-120"/>
                        </a:rPr>
                        <a:t>9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生產能源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枕木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pc="-40" dirty="0" err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雜酚</a:t>
                      </a:r>
                      <a:r>
                        <a:rPr lang="ru-RU" sz="2400" spc="-40" dirty="0">
                          <a:effectLst/>
                          <a:ea typeface="微軟正黑體" pitchFamily="34" charset="-120"/>
                        </a:rPr>
                        <a:t>+</a:t>
                      </a:r>
                      <a:r>
                        <a:rPr lang="en-US" sz="2400" spc="-40" dirty="0" err="1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油纖維素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7453" marR="6745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81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http://pure-food.myweb.hinet.net/images/indel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517" y="0"/>
            <a:ext cx="8267701" cy="740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 8"/>
          <p:cNvSpPr/>
          <p:nvPr/>
        </p:nvSpPr>
        <p:spPr>
          <a:xfrm>
            <a:off x="3274484" y="1520825"/>
            <a:ext cx="143933" cy="1079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96384" y="1592263"/>
            <a:ext cx="143933" cy="1079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5856818" y="2205038"/>
            <a:ext cx="143933" cy="10795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手繪多邊形 24"/>
          <p:cNvSpPr/>
          <p:nvPr/>
        </p:nvSpPr>
        <p:spPr>
          <a:xfrm>
            <a:off x="5979584" y="2554289"/>
            <a:ext cx="692149" cy="587375"/>
          </a:xfrm>
          <a:custGeom>
            <a:avLst/>
            <a:gdLst>
              <a:gd name="connsiteX0" fmla="*/ 0 w 518614"/>
              <a:gd name="connsiteY0" fmla="*/ 586854 h 586854"/>
              <a:gd name="connsiteX1" fmla="*/ 409432 w 518614"/>
              <a:gd name="connsiteY1" fmla="*/ 354842 h 586854"/>
              <a:gd name="connsiteX2" fmla="*/ 518614 w 518614"/>
              <a:gd name="connsiteY2" fmla="*/ 0 h 58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614" h="586854">
                <a:moveTo>
                  <a:pt x="0" y="586854"/>
                </a:moveTo>
                <a:cubicBezTo>
                  <a:pt x="161498" y="519752"/>
                  <a:pt x="322996" y="452651"/>
                  <a:pt x="409432" y="354842"/>
                </a:cubicBezTo>
                <a:cubicBezTo>
                  <a:pt x="495868" y="257033"/>
                  <a:pt x="502692" y="68239"/>
                  <a:pt x="518614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3151718" y="2620964"/>
            <a:ext cx="2582333" cy="1146175"/>
            <a:chOff x="2363297" y="2620370"/>
            <a:chExt cx="1937980" cy="1146881"/>
          </a:xfrm>
        </p:grpSpPr>
        <p:sp>
          <p:nvSpPr>
            <p:cNvPr id="26" name="手繪多邊形 25"/>
            <p:cNvSpPr/>
            <p:nvPr/>
          </p:nvSpPr>
          <p:spPr>
            <a:xfrm>
              <a:off x="3187732" y="2620370"/>
              <a:ext cx="1003937" cy="579794"/>
            </a:xfrm>
            <a:custGeom>
              <a:avLst/>
              <a:gdLst>
                <a:gd name="connsiteX0" fmla="*/ 682388 w 682388"/>
                <a:gd name="connsiteY0" fmla="*/ 491319 h 491319"/>
                <a:gd name="connsiteX1" fmla="*/ 204716 w 682388"/>
                <a:gd name="connsiteY1" fmla="*/ 395785 h 491319"/>
                <a:gd name="connsiteX2" fmla="*/ 0 w 682388"/>
                <a:gd name="connsiteY2" fmla="*/ 0 h 49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2388" h="491319">
                  <a:moveTo>
                    <a:pt x="682388" y="491319"/>
                  </a:moveTo>
                  <a:cubicBezTo>
                    <a:pt x="500417" y="484495"/>
                    <a:pt x="318447" y="477671"/>
                    <a:pt x="204716" y="395785"/>
                  </a:cubicBezTo>
                  <a:cubicBezTo>
                    <a:pt x="90985" y="313898"/>
                    <a:pt x="0" y="75063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8" name="手繪多邊形 27"/>
            <p:cNvSpPr/>
            <p:nvPr/>
          </p:nvSpPr>
          <p:spPr>
            <a:xfrm>
              <a:off x="2363297" y="3244641"/>
              <a:ext cx="1828372" cy="443186"/>
            </a:xfrm>
            <a:custGeom>
              <a:avLst/>
              <a:gdLst>
                <a:gd name="connsiteX0" fmla="*/ 1801505 w 1801505"/>
                <a:gd name="connsiteY0" fmla="*/ 0 h 328932"/>
                <a:gd name="connsiteX1" fmla="*/ 791570 w 1801505"/>
                <a:gd name="connsiteY1" fmla="*/ 327546 h 328932"/>
                <a:gd name="connsiteX2" fmla="*/ 0 w 1801505"/>
                <a:gd name="connsiteY2" fmla="*/ 95535 h 32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505" h="328932">
                  <a:moveTo>
                    <a:pt x="1801505" y="0"/>
                  </a:moveTo>
                  <a:cubicBezTo>
                    <a:pt x="1446663" y="155812"/>
                    <a:pt x="1091821" y="311624"/>
                    <a:pt x="791570" y="327546"/>
                  </a:cubicBezTo>
                  <a:cubicBezTo>
                    <a:pt x="491319" y="343468"/>
                    <a:pt x="245659" y="219501"/>
                    <a:pt x="0" y="9553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29" name="手繪多邊形 28"/>
            <p:cNvSpPr/>
            <p:nvPr/>
          </p:nvSpPr>
          <p:spPr>
            <a:xfrm>
              <a:off x="3715117" y="3352658"/>
              <a:ext cx="586160" cy="414593"/>
            </a:xfrm>
            <a:custGeom>
              <a:avLst/>
              <a:gdLst>
                <a:gd name="connsiteX0" fmla="*/ 586854 w 586854"/>
                <a:gd name="connsiteY0" fmla="*/ 0 h 272956"/>
                <a:gd name="connsiteX1" fmla="*/ 450376 w 586854"/>
                <a:gd name="connsiteY1" fmla="*/ 245660 h 272956"/>
                <a:gd name="connsiteX2" fmla="*/ 0 w 586854"/>
                <a:gd name="connsiteY2" fmla="*/ 272956 h 272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6854" h="272956">
                  <a:moveTo>
                    <a:pt x="586854" y="0"/>
                  </a:moveTo>
                  <a:cubicBezTo>
                    <a:pt x="567519" y="100083"/>
                    <a:pt x="548185" y="200167"/>
                    <a:pt x="450376" y="245660"/>
                  </a:cubicBezTo>
                  <a:cubicBezTo>
                    <a:pt x="352567" y="291153"/>
                    <a:pt x="72788" y="247935"/>
                    <a:pt x="0" y="2729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5744633" y="3125788"/>
            <a:ext cx="135467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34" name="Picture 4" descr="http://www.trk.com.tw/images/trk/bg_taiwan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7" y="3136060"/>
            <a:ext cx="17788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2735187" y="863601"/>
            <a:ext cx="15696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俄羅斯科學院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西伯利亞分院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5597979" y="1539875"/>
            <a:ext cx="156966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俄羅斯科學院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遠東分院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61321" y="1808164"/>
            <a:ext cx="15696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俄羅斯工程院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國際工程院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（莫斯科）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836085" y="1516064"/>
            <a:ext cx="5190067" cy="1689099"/>
            <a:chOff x="626301" y="1515305"/>
            <a:chExt cx="3806678" cy="1628728"/>
          </a:xfrm>
        </p:grpSpPr>
        <p:sp>
          <p:nvSpPr>
            <p:cNvPr id="15" name="文字方塊 14"/>
            <p:cNvSpPr txBox="1"/>
            <p:nvPr/>
          </p:nvSpPr>
          <p:spPr>
            <a:xfrm rot="1718853">
              <a:off x="1859093" y="1896149"/>
              <a:ext cx="831312" cy="3696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技術移轉</a:t>
              </a:r>
            </a:p>
          </p:txBody>
        </p:sp>
        <p:sp>
          <p:nvSpPr>
            <p:cNvPr id="21" name="手繪多邊形 20"/>
            <p:cNvSpPr/>
            <p:nvPr/>
          </p:nvSpPr>
          <p:spPr>
            <a:xfrm flipH="1">
              <a:off x="4308780" y="2245915"/>
              <a:ext cx="124199" cy="798012"/>
            </a:xfrm>
            <a:custGeom>
              <a:avLst/>
              <a:gdLst>
                <a:gd name="connsiteX0" fmla="*/ 0 w 416731"/>
                <a:gd name="connsiteY0" fmla="*/ 0 h 1405720"/>
                <a:gd name="connsiteX1" fmla="*/ 409433 w 416731"/>
                <a:gd name="connsiteY1" fmla="*/ 655093 h 1405720"/>
                <a:gd name="connsiteX2" fmla="*/ 259308 w 416731"/>
                <a:gd name="connsiteY2" fmla="*/ 1405720 h 140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6731" h="1405720">
                  <a:moveTo>
                    <a:pt x="0" y="0"/>
                  </a:moveTo>
                  <a:cubicBezTo>
                    <a:pt x="183107" y="210403"/>
                    <a:pt x="366215" y="420806"/>
                    <a:pt x="409433" y="655093"/>
                  </a:cubicBezTo>
                  <a:cubicBezTo>
                    <a:pt x="452651" y="889380"/>
                    <a:pt x="291153" y="1253320"/>
                    <a:pt x="259308" y="14057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626301" y="1515305"/>
              <a:ext cx="3608166" cy="1628728"/>
            </a:xfrm>
            <a:custGeom>
              <a:avLst/>
              <a:gdLst>
                <a:gd name="connsiteX0" fmla="*/ 0 w 3607496"/>
                <a:gd name="connsiteY0" fmla="*/ 125605 h 1628728"/>
                <a:gd name="connsiteX1" fmla="*/ 1340285 w 3607496"/>
                <a:gd name="connsiteY1" fmla="*/ 150657 h 1628728"/>
                <a:gd name="connsiteX2" fmla="*/ 3607496 w 3607496"/>
                <a:gd name="connsiteY2" fmla="*/ 1628728 h 1628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07496" h="1628728">
                  <a:moveTo>
                    <a:pt x="0" y="125605"/>
                  </a:moveTo>
                  <a:cubicBezTo>
                    <a:pt x="369518" y="12870"/>
                    <a:pt x="739036" y="-99864"/>
                    <a:pt x="1340285" y="150657"/>
                  </a:cubicBezTo>
                  <a:cubicBezTo>
                    <a:pt x="1941534" y="401178"/>
                    <a:pt x="3235890" y="1396996"/>
                    <a:pt x="3607496" y="162872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" name="手繪多邊形 5"/>
            <p:cNvSpPr/>
            <p:nvPr/>
          </p:nvSpPr>
          <p:spPr>
            <a:xfrm>
              <a:off x="2543139" y="1553441"/>
              <a:ext cx="1740559" cy="1490485"/>
            </a:xfrm>
            <a:custGeom>
              <a:avLst/>
              <a:gdLst>
                <a:gd name="connsiteX0" fmla="*/ 0 w 1741117"/>
                <a:gd name="connsiteY0" fmla="*/ 0 h 1490598"/>
                <a:gd name="connsiteX1" fmla="*/ 826717 w 1741117"/>
                <a:gd name="connsiteY1" fmla="*/ 250521 h 1490598"/>
                <a:gd name="connsiteX2" fmla="*/ 1741117 w 1741117"/>
                <a:gd name="connsiteY2" fmla="*/ 1490598 h 149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1117" h="1490598">
                  <a:moveTo>
                    <a:pt x="0" y="0"/>
                  </a:moveTo>
                  <a:cubicBezTo>
                    <a:pt x="268265" y="1044"/>
                    <a:pt x="536531" y="2088"/>
                    <a:pt x="826717" y="250521"/>
                  </a:cubicBezTo>
                  <a:cubicBezTo>
                    <a:pt x="1116903" y="498954"/>
                    <a:pt x="1592892" y="1290182"/>
                    <a:pt x="1741117" y="149059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6026152" y="319405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產品銷售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33" y="1179513"/>
            <a:ext cx="4379384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623248" y="-39266"/>
            <a:ext cx="109728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近年俄方積極想與台灣合作將技術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商品化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sz="half" idx="2"/>
          </p:nvPr>
        </p:nvSpPr>
        <p:spPr>
          <a:xfrm>
            <a:off x="5840339" y="4182025"/>
            <a:ext cx="6062926" cy="2675975"/>
          </a:xfrm>
        </p:spPr>
        <p:txBody>
          <a:bodyPr>
            <a:noAutofit/>
          </a:bodyPr>
          <a:lstStyle/>
          <a:p>
            <a:pPr lvl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生質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能源設備（有機廢料回收及發電）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風力發電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淨水設備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水力空化設備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醫藥、保健食品（海洋生、植物提煉萃取）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海洋農業（海底種植技術）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defRPr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54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IV</a:t>
            </a:r>
            <a:r>
              <a:rPr lang="ru-RU" altLang="zh-TW" b="1" dirty="0">
                <a:ea typeface="微軟正黑體" pitchFamily="34" charset="-120"/>
              </a:rPr>
              <a:t>.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化工產品製造設備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廢棄物→化工產品）</a:t>
            </a:r>
            <a:r>
              <a:rPr lang="en-US" altLang="zh-TW" b="1" dirty="0" smtClean="0">
                <a:ln>
                  <a:solidFill>
                    <a:srgbClr val="FF0000"/>
                  </a:solidFill>
                </a:ln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ln>
                  <a:solidFill>
                    <a:srgbClr val="FF0000"/>
                  </a:solidFill>
                </a:ln>
                <a:latin typeface="微軟正黑體" pitchFamily="34" charset="-120"/>
                <a:ea typeface="微軟正黑體" pitchFamily="34" charset="-120"/>
              </a:rPr>
              <a:t>開發中</a:t>
            </a:r>
            <a:r>
              <a:rPr lang="en-US" altLang="zh-TW" b="1" dirty="0" smtClean="0">
                <a:ln>
                  <a:solidFill>
                    <a:srgbClr val="FF0000"/>
                  </a:solidFill>
                </a:ln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ln>
                <a:solidFill>
                  <a:srgbClr val="FF0000"/>
                </a:solidFill>
              </a:ln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736888"/>
              </p:ext>
            </p:extLst>
          </p:nvPr>
        </p:nvGraphicFramePr>
        <p:xfrm>
          <a:off x="1198179" y="2333296"/>
          <a:ext cx="9806152" cy="4371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1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3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1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15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№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功能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原料類型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產出物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生產</a:t>
                      </a: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聚乙烯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生質、酒精酒槽、垃圾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聚乙烯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生產</a:t>
                      </a: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酒精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酒精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生產</a:t>
                      </a: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燃料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汽油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生產</a:t>
                      </a: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粘合劑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木材及廢料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奈米</a:t>
                      </a: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纖維素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pc="-5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脫硫碳氫化合物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酸渣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碳氫化合物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5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可能的應用</a:t>
            </a:r>
            <a:endParaRPr lang="zh-TW" altLang="en-US" sz="6000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5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6978825" y="3360717"/>
            <a:ext cx="5040257" cy="3277589"/>
          </a:xfrm>
        </p:spPr>
        <p:txBody>
          <a:bodyPr>
            <a:normAutofit lnSpcReduction="10000"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移動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式回收處理設備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ru-RU" altLang="zh-TW" sz="2400" b="1" dirty="0">
                <a:latin typeface="Calibri Light"/>
                <a:ea typeface="微軟正黑體" pitchFamily="34" charset="-120"/>
              </a:rPr>
              <a:t/>
            </a:r>
            <a:br>
              <a:rPr lang="ru-RU" altLang="zh-TW" sz="2400" b="1" dirty="0">
                <a:latin typeface="Calibri Light"/>
                <a:ea typeface="微軟正黑體" pitchFamily="34" charset="-120"/>
              </a:rPr>
            </a:b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廢料收集器</a:t>
            </a:r>
            <a:r>
              <a:rPr lang="ru-RU" altLang="zh-TW" sz="2400" dirty="0">
                <a:latin typeface="Calibri Light"/>
                <a:ea typeface="微軟正黑體" pitchFamily="34" charset="-120"/>
              </a:rPr>
              <a:t>.  </a:t>
            </a:r>
            <a:br>
              <a:rPr lang="ru-RU" altLang="zh-TW" sz="2400" dirty="0">
                <a:latin typeface="Calibri Light"/>
                <a:ea typeface="微軟正黑體" pitchFamily="34" charset="-120"/>
              </a:rPr>
            </a:b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技術性用水眝存槽</a:t>
            </a:r>
            <a:r>
              <a:rPr lang="ru-RU" altLang="zh-TW" sz="2400" dirty="0">
                <a:latin typeface="Calibri Light"/>
                <a:ea typeface="微軟正黑體" pitchFamily="34" charset="-120"/>
              </a:rPr>
              <a:t>. </a:t>
            </a:r>
            <a:br>
              <a:rPr lang="ru-RU" altLang="zh-TW" sz="2400" dirty="0">
                <a:latin typeface="Calibri Light"/>
                <a:ea typeface="微軟正黑體" pitchFamily="34" charset="-120"/>
              </a:rPr>
            </a:br>
            <a:r>
              <a:rPr lang="ru-RU" altLang="zh-TW" sz="2400" dirty="0">
                <a:latin typeface="Calibri Light"/>
                <a:ea typeface="微軟正黑體" pitchFamily="34" charset="-120"/>
              </a:rPr>
              <a:t>3.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廢料進料系統</a:t>
            </a:r>
            <a:r>
              <a:rPr lang="ru-RU" altLang="zh-TW" sz="2400" dirty="0">
                <a:latin typeface="Calibri Light"/>
                <a:ea typeface="微軟正黑體" pitchFamily="34" charset="-120"/>
              </a:rPr>
              <a:t/>
            </a:r>
            <a:br>
              <a:rPr lang="ru-RU" altLang="zh-TW" sz="2400" dirty="0">
                <a:latin typeface="Calibri Light"/>
                <a:ea typeface="微軟正黑體" pitchFamily="34" charset="-120"/>
              </a:rPr>
            </a:br>
            <a:r>
              <a:rPr lang="ru-RU" altLang="zh-TW" sz="2400" dirty="0">
                <a:latin typeface="Calibri Light"/>
                <a:ea typeface="微軟正黑體" pitchFamily="34" charset="-120"/>
              </a:rPr>
              <a:t>4.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熱化學反應器</a:t>
            </a:r>
            <a:r>
              <a:rPr lang="ru-RU" altLang="zh-TW" sz="2400" dirty="0">
                <a:latin typeface="Calibri Light"/>
                <a:ea typeface="微軟正黑體" pitchFamily="34" charset="-120"/>
              </a:rPr>
              <a:t> </a:t>
            </a:r>
            <a:br>
              <a:rPr lang="ru-RU" altLang="zh-TW" sz="2400" dirty="0">
                <a:latin typeface="Calibri Light"/>
                <a:ea typeface="微軟正黑體" pitchFamily="34" charset="-120"/>
              </a:rPr>
            </a:br>
            <a:r>
              <a:rPr lang="ru-RU" altLang="zh-TW" sz="2400" dirty="0">
                <a:latin typeface="Calibri Light"/>
                <a:ea typeface="微軟正黑體" pitchFamily="34" charset="-120"/>
              </a:rPr>
              <a:t>5.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水電、氣體、電力及控制系統</a:t>
            </a:r>
            <a:endParaRPr lang="ru-RU" altLang="zh-TW" sz="2400" dirty="0">
              <a:latin typeface="Calibri Light"/>
              <a:ea typeface="微軟正黑體" pitchFamily="34" charset="-120"/>
            </a:endParaRPr>
          </a:p>
          <a:p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循環處理過程能源自給－只需啟動電源，製程中不須額外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供電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321096"/>
              </p:ext>
            </p:extLst>
          </p:nvPr>
        </p:nvGraphicFramePr>
        <p:xfrm>
          <a:off x="405211" y="1730372"/>
          <a:ext cx="6405018" cy="471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7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7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04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參數</a:t>
                      </a:r>
                      <a:endParaRPr 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內容</a:t>
                      </a:r>
                      <a:endParaRPr 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603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產能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25 - 2,500 </a:t>
                      </a:r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en-US" altLang="zh-TW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日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603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回收深度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100%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315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方法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去污、碳化、氣化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603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處理時間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分鐘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603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還本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2,5 – 3,5 </a:t>
                      </a:r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7315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尺寸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20 – 40 </a:t>
                      </a:r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呎 貨櫃、模組化、</a:t>
                      </a:r>
                      <a:endParaRPr lang="en-US" altLang="zh-TW" sz="2400" dirty="0" smtClean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移動式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597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環境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2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不產生溫室氣體或有毒物質</a:t>
                      </a:r>
                      <a:endParaRPr lang="en-US" sz="2400" dirty="0">
                        <a:solidFill>
                          <a:schemeClr val="tx2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8705" name="Объект 3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8886" y="1318438"/>
            <a:ext cx="459263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304799" y="236511"/>
            <a:ext cx="11609223" cy="74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一、移動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式回收處理設備－收廢料的同時，生產甲烷及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水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二、開發固定式機台</a:t>
            </a:r>
            <a:endParaRPr lang="ru-RU" sz="4000" b="1" dirty="0">
              <a:latin typeface="+mn-lt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960209" y="1298688"/>
            <a:ext cx="4116995" cy="52181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潛在客戶：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7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養豬、養雞戶（畜牧業：糞肥、病死動物屍體）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7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污水、污泥處理單位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（污水處理廠、自來水公司）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7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資源處理公司（廚餘、麥梗、稻梗等農業廢棄物）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lnSpc>
                <a:spcPct val="17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社區型資源回收處理（機台小型化）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сани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244" y="1639888"/>
            <a:ext cx="7013575" cy="458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544" y="0"/>
            <a:ext cx="10972800" cy="1143000"/>
          </a:xfrm>
        </p:spPr>
        <p:txBody>
          <a:bodyPr/>
          <a:lstStyle/>
          <a:p>
            <a:pPr algn="ctr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全球市場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112151"/>
              </p:ext>
            </p:extLst>
          </p:nvPr>
        </p:nvGraphicFramePr>
        <p:xfrm>
          <a:off x="2091351" y="1077094"/>
          <a:ext cx="8045215" cy="4588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市場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市場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量</a:t>
                      </a:r>
                      <a:r>
                        <a:rPr lang="ru-RU" sz="2400" dirty="0" smtClean="0">
                          <a:effectLst/>
                          <a:ea typeface="微軟正黑體" pitchFamily="34" charset="-120"/>
                        </a:rPr>
                        <a:t> </a:t>
                      </a:r>
                      <a:endParaRPr lang="en-US" sz="2400" dirty="0" smtClean="0">
                        <a:effectLst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百萬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ru-RU" sz="2400" dirty="0">
                          <a:effectLst/>
                          <a:ea typeface="微軟正黑體" pitchFamily="34" charset="-120"/>
                        </a:rPr>
                        <a:t>/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設備數（台）</a:t>
                      </a:r>
                      <a:endParaRPr lang="en-US" altLang="zh-TW" sz="24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(10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en-US" alt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r>
                        <a:rPr lang="en-US" alt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市場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規模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百萬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en-US" alt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USD)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俄羅斯及獨立國協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100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8</a:t>
                      </a:r>
                      <a:r>
                        <a:rPr lang="en-US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1,600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台灣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30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35</a:t>
                      </a: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700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南韓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50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00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1,000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美國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400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,700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9,000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歐洲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600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,000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12,000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亞洲</a:t>
                      </a:r>
                      <a:endParaRPr lang="zh-TW" sz="24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900</a:t>
                      </a:r>
                      <a:endParaRPr lang="zh-TW" sz="240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r>
                        <a:rPr lang="en-US" altLang="zh-TW" sz="2400" dirty="0" smtClean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0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,000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20,000</a:t>
                      </a:r>
                      <a:endParaRPr lang="zh-TW" sz="2400" dirty="0">
                        <a:effectLst/>
                        <a:latin typeface="+mn-lt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3669" marR="6366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454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總計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2,080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22,350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軟正黑體" pitchFamily="34" charset="-120"/>
                          <a:cs typeface="Times New Roman" pitchFamily="18" charset="0"/>
                        </a:rPr>
                        <a:t>44,300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228302" y="5739838"/>
            <a:ext cx="11573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估計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全球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廢棄物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加工的市場＞</a:t>
            </a:r>
            <a:r>
              <a:rPr lang="ru-RU" altLang="zh-TW" sz="3200" dirty="0">
                <a:ea typeface="微軟正黑體" pitchFamily="34" charset="-120"/>
              </a:rPr>
              <a:t>400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億美金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zh-TW" sz="3200" b="1" dirty="0">
                <a:latin typeface="微軟正黑體" pitchFamily="34" charset="-120"/>
                <a:ea typeface="微軟正黑體" pitchFamily="34" charset="-120"/>
              </a:rPr>
              <a:t>目標性市場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佔全球市場</a:t>
            </a:r>
            <a:r>
              <a:rPr lang="ru-RU" altLang="zh-TW" sz="3200" b="1" dirty="0">
                <a:ea typeface="微軟正黑體" pitchFamily="34" charset="-120"/>
              </a:rPr>
              <a:t>10%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計算，則約</a:t>
            </a:r>
            <a:r>
              <a:rPr lang="ru-RU" altLang="zh-TW" sz="3200" b="1" dirty="0">
                <a:ea typeface="微軟正黑體" pitchFamily="34" charset="-120"/>
              </a:rPr>
              <a:t>40</a:t>
            </a:r>
            <a:r>
              <a:rPr lang="zh-TW" altLang="zh-TW" sz="3200" b="1" dirty="0">
                <a:latin typeface="微軟正黑體" pitchFamily="34" charset="-120"/>
                <a:ea typeface="微軟正黑體" pitchFamily="34" charset="-120"/>
              </a:rPr>
              <a:t>億</a:t>
            </a:r>
            <a:r>
              <a:rPr lang="zh-TW" altLang="zh-TW" sz="3200" b="1" dirty="0" smtClean="0">
                <a:latin typeface="微軟正黑體" pitchFamily="34" charset="-120"/>
                <a:ea typeface="微軟正黑體" pitchFamily="34" charset="-120"/>
              </a:rPr>
              <a:t>美金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商機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1532"/>
            <a:ext cx="12191999" cy="873457"/>
          </a:xfrm>
        </p:spPr>
        <p:txBody>
          <a:bodyPr>
            <a:normAutofit/>
          </a:bodyPr>
          <a:lstStyle/>
          <a:p>
            <a:pPr algn="ctr"/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表明希望購置</a:t>
            </a:r>
            <a:r>
              <a:rPr lang="ru-RU" altLang="zh-TW" sz="2800" b="1" dirty="0" smtClean="0">
                <a:ea typeface="微軟正黑體" pitchFamily="34" charset="-120"/>
              </a:rPr>
              <a:t>WRP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</a:rPr>
              <a:t>設備以加工有機廢料的企業名單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及初步議價（俄羅斯）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8826923"/>
              </p:ext>
            </p:extLst>
          </p:nvPr>
        </p:nvGraphicFramePr>
        <p:xfrm>
          <a:off x="150125" y="1190614"/>
          <a:ext cx="4695940" cy="56519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67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</a:rPr>
                        <a:t>都市下水道</a:t>
                      </a:r>
                      <a:r>
                        <a:rPr lang="zh-TW" sz="1600" dirty="0" smtClean="0">
                          <a:effectLst/>
                        </a:rPr>
                        <a:t>淨化設備</a:t>
                      </a:r>
                      <a:endParaRPr lang="en-US" altLang="zh-TW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</a:rPr>
                        <a:t>（城市）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廢料總量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М³/</a:t>
                      </a:r>
                      <a:r>
                        <a:rPr lang="zh-TW" sz="1600" dirty="0">
                          <a:effectLst/>
                        </a:rPr>
                        <a:t>天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</a:rPr>
                        <a:t>價格</a:t>
                      </a:r>
                      <a:endParaRPr lang="en-US" altLang="zh-TW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effectLst/>
                        </a:rPr>
                        <a:t>百萬</a:t>
                      </a:r>
                      <a:r>
                        <a:rPr lang="en-US" altLang="zh-TW" sz="1600" dirty="0" smtClean="0">
                          <a:effectLst/>
                        </a:rPr>
                        <a:t>USD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車里亞賓斯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420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3.1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托姆斯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310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2.9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契訶</a:t>
                      </a:r>
                      <a:r>
                        <a:rPr lang="zh-TW" sz="1600" dirty="0" smtClean="0">
                          <a:effectLst/>
                        </a:rPr>
                        <a:t>夫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65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1.1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瓦洛格</a:t>
                      </a:r>
                      <a:r>
                        <a:rPr lang="zh-TW" sz="1600" dirty="0" smtClean="0">
                          <a:effectLst/>
                        </a:rPr>
                        <a:t>達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2.4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歐姆斯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520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5.2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洛伯尼</a:t>
                      </a:r>
                      <a:r>
                        <a:rPr lang="zh-TW" sz="1600" dirty="0" smtClean="0">
                          <a:effectLst/>
                        </a:rPr>
                        <a:t>亞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220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科佩斯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2.1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湼日斯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1.4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諾金斯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75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0.9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葉卡捷琳</a:t>
                      </a:r>
                      <a:r>
                        <a:rPr lang="zh-TW" sz="1600" dirty="0" smtClean="0">
                          <a:effectLst/>
                        </a:rPr>
                        <a:t>堡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390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4.2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梅伊契</a:t>
                      </a:r>
                      <a:r>
                        <a:rPr lang="zh-TW" sz="1600" dirty="0" smtClean="0">
                          <a:effectLst/>
                        </a:rPr>
                        <a:t>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2.6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克</a:t>
                      </a:r>
                      <a:r>
                        <a:rPr lang="zh-TW" sz="1600" dirty="0" smtClean="0">
                          <a:effectLst/>
                        </a:rPr>
                        <a:t>林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150</a:t>
                      </a:r>
                      <a:endParaRPr lang="zh-TW" sz="160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1.8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瓦洛克拉姆斯</a:t>
                      </a:r>
                      <a:r>
                        <a:rPr lang="zh-TW" sz="1600" dirty="0" smtClean="0">
                          <a:effectLst/>
                        </a:rPr>
                        <a:t>克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1.3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54623" marR="54623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527545" y="780360"/>
            <a:ext cx="20313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污水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污泥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回收加工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27501" y="783683"/>
            <a:ext cx="22621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大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型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畜牧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及家禽集團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7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656743"/>
              </p:ext>
            </p:extLst>
          </p:nvPr>
        </p:nvGraphicFramePr>
        <p:xfrm>
          <a:off x="5117912" y="1209191"/>
          <a:ext cx="6916910" cy="56515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0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19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公司</a:t>
                      </a:r>
                      <a:r>
                        <a:rPr lang="ru-RU" sz="1600" dirty="0">
                          <a:effectLst/>
                        </a:rPr>
                        <a:t>(</a:t>
                      </a:r>
                      <a:r>
                        <a:rPr lang="zh-TW" sz="1600" dirty="0">
                          <a:effectLst/>
                        </a:rPr>
                        <a:t>企業</a:t>
                      </a:r>
                      <a:r>
                        <a:rPr lang="ru-RU" sz="1600" dirty="0">
                          <a:effectLst/>
                        </a:rPr>
                        <a:t>)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effectLst/>
                        </a:rPr>
                        <a:t>地點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廢料總量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</a:t>
                      </a:r>
                      <a:r>
                        <a:rPr lang="ru-RU" altLang="zh-TW" sz="1600" dirty="0" smtClean="0">
                          <a:effectLst/>
                        </a:rPr>
                        <a:t>³</a:t>
                      </a:r>
                      <a:r>
                        <a:rPr lang="ru-RU" sz="1600" dirty="0" smtClean="0">
                          <a:effectLst/>
                        </a:rPr>
                        <a:t>/</a:t>
                      </a:r>
                      <a:r>
                        <a:rPr lang="zh-TW" sz="1600" dirty="0">
                          <a:effectLst/>
                        </a:rPr>
                        <a:t>天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effectLst/>
                        </a:rPr>
                        <a:t>價格</a:t>
                      </a:r>
                      <a:endParaRPr lang="zh-TW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1600" dirty="0" smtClean="0">
                          <a:effectLst/>
                        </a:rPr>
                        <a:t>百萬</a:t>
                      </a:r>
                      <a:r>
                        <a:rPr lang="en-US" altLang="zh-TW" sz="1600" dirty="0" smtClean="0">
                          <a:effectLst/>
                        </a:rPr>
                        <a:t>USD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aseline="0" dirty="0" smtClean="0">
                          <a:effectLst/>
                        </a:rPr>
                        <a:t>“</a:t>
                      </a:r>
                      <a:r>
                        <a:rPr lang="en-US" altLang="zh-TW" sz="1600" dirty="0" smtClean="0">
                          <a:effectLst/>
                        </a:rPr>
                        <a:t>MIRATORG”,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AH</a:t>
                      </a:r>
                      <a:endParaRPr lang="zh-TW" altLang="en-US" sz="160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4294" marR="24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莫斯科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1020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6.8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aseline="0" dirty="0" smtClean="0">
                          <a:effectLst/>
                        </a:rPr>
                        <a:t>BP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“</a:t>
                      </a:r>
                      <a:r>
                        <a:rPr lang="en-US" altLang="zh-TW" sz="1600" dirty="0" err="1" smtClean="0">
                          <a:effectLst/>
                        </a:rPr>
                        <a:t>Zavolzhskoe</a:t>
                      </a:r>
                      <a:r>
                        <a:rPr lang="en-US" altLang="zh-TW" sz="1600" dirty="0" smtClean="0">
                          <a:effectLst/>
                        </a:rPr>
                        <a:t>”,</a:t>
                      </a:r>
                      <a:r>
                        <a:rPr lang="zh-TW" altLang="en-US" sz="1600" baseline="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AH</a:t>
                      </a:r>
                      <a:r>
                        <a:rPr lang="zh-TW" altLang="en-US" sz="1600" baseline="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特維爾</a:t>
                      </a:r>
                      <a:r>
                        <a:rPr lang="zh-TW" sz="1600" dirty="0" smtClean="0">
                          <a:effectLst/>
                        </a:rPr>
                        <a:t>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640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3.1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 err="1" smtClean="0">
                          <a:effectLst/>
                        </a:rPr>
                        <a:t>BP</a:t>
                      </a:r>
                      <a:r>
                        <a:rPr lang="en-US" altLang="zh-TW" sz="1600" baseline="0" dirty="0" err="1" smtClean="0">
                          <a:effectLst/>
                        </a:rPr>
                        <a:t>“</a:t>
                      </a:r>
                      <a:r>
                        <a:rPr lang="en-US" altLang="zh-TW" sz="1600" dirty="0" err="1" smtClean="0">
                          <a:effectLst/>
                        </a:rPr>
                        <a:t>Razumenskiy</a:t>
                      </a:r>
                      <a:r>
                        <a:rPr lang="en-US" altLang="zh-TW" sz="1600" dirty="0" smtClean="0">
                          <a:effectLst/>
                        </a:rPr>
                        <a:t>”,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AH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貝爾格勒</a:t>
                      </a:r>
                      <a:r>
                        <a:rPr lang="zh-TW" sz="1600" dirty="0" smtClean="0">
                          <a:effectLst/>
                        </a:rPr>
                        <a:t>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360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2.1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zh-TW" altLang="en-US" sz="1600" dirty="0" smtClean="0">
                          <a:effectLst/>
                        </a:rPr>
                        <a:t>德米特羅山農業公司</a:t>
                      </a:r>
                      <a:r>
                        <a:rPr lang="ru-RU" sz="1600" dirty="0" smtClean="0">
                          <a:effectLst/>
                        </a:rPr>
                        <a:t>»</a:t>
                      </a:r>
                      <a:r>
                        <a:rPr lang="en-US" altLang="zh-TW" sz="1600" dirty="0" smtClean="0">
                          <a:effectLst/>
                        </a:rPr>
                        <a:t> ,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AH</a:t>
                      </a:r>
                      <a:r>
                        <a:rPr lang="ru-RU" altLang="zh-TW" sz="160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特維爾區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320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1.8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ru-RU" sz="1600" dirty="0">
                          <a:effectLst/>
                        </a:rPr>
                        <a:t>ГК “Агро-Белогорье</a:t>
                      </a:r>
                      <a:r>
                        <a:rPr lang="ru-RU" sz="1600" dirty="0" smtClean="0">
                          <a:effectLst/>
                        </a:rPr>
                        <a:t>”»</a:t>
                      </a:r>
                      <a:r>
                        <a:rPr lang="en-US" altLang="zh-TW" sz="1600" dirty="0" smtClean="0">
                          <a:effectLst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Ltd.</a:t>
                      </a:r>
                      <a:r>
                        <a:rPr lang="en-US" altLang="zh-TW" sz="1600" baseline="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貝爾格勒區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890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4.2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 smtClean="0">
                          <a:effectLst/>
                        </a:rPr>
                        <a:t>Agro-industrial group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en-US" altLang="zh-TW" sz="1600" dirty="0" err="1" smtClean="0">
                          <a:effectLst/>
                        </a:rPr>
                        <a:t>Prodo</a:t>
                      </a:r>
                      <a:r>
                        <a:rPr lang="ru-RU" sz="1600" dirty="0" smtClean="0">
                          <a:effectLst/>
                        </a:rPr>
                        <a:t>» 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effectLst/>
                        </a:rPr>
                        <a:t>中央</a:t>
                      </a:r>
                      <a:r>
                        <a:rPr lang="zh-TW" sz="1600" dirty="0">
                          <a:effectLst/>
                        </a:rPr>
                        <a:t>、</a:t>
                      </a:r>
                      <a:r>
                        <a:rPr lang="zh-TW" sz="1600" dirty="0" smtClean="0">
                          <a:effectLst/>
                        </a:rPr>
                        <a:t>南</a:t>
                      </a:r>
                      <a:r>
                        <a:rPr lang="zh-TW" altLang="en-US" sz="1600" dirty="0" smtClean="0">
                          <a:effectLst/>
                        </a:rPr>
                        <a:t>俄</a:t>
                      </a:r>
                      <a:r>
                        <a:rPr lang="zh-TW" sz="1600" dirty="0" smtClean="0">
                          <a:effectLst/>
                        </a:rPr>
                        <a:t>、</a:t>
                      </a:r>
                      <a:r>
                        <a:rPr lang="zh-TW" sz="1600" dirty="0">
                          <a:effectLst/>
                        </a:rPr>
                        <a:t>西伯利亞、及烏拉爾</a:t>
                      </a:r>
                      <a:r>
                        <a:rPr lang="zh-TW" sz="1600" dirty="0" smtClean="0">
                          <a:effectLst/>
                        </a:rPr>
                        <a:t>邊區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780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6.3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en-US" altLang="zh-TW" sz="1600" dirty="0" smtClean="0">
                          <a:effectLst/>
                        </a:rPr>
                        <a:t>PRIOSKOLIE</a:t>
                      </a:r>
                      <a:r>
                        <a:rPr lang="ru-RU" sz="1600" dirty="0" smtClean="0">
                          <a:effectLst/>
                        </a:rPr>
                        <a:t>»</a:t>
                      </a:r>
                      <a:r>
                        <a:rPr lang="en-US" altLang="zh-TW" sz="1600" dirty="0" smtClean="0">
                          <a:effectLst/>
                        </a:rPr>
                        <a:t>,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AH</a:t>
                      </a:r>
                      <a:r>
                        <a:rPr lang="ru-RU" altLang="zh-TW" sz="1600" dirty="0" smtClean="0">
                          <a:effectLst/>
                        </a:rPr>
                        <a:t>АО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貝爾格勒區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520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2.8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zh-TW" altLang="en-US" sz="1600" dirty="0" smtClean="0">
                          <a:effectLst/>
                        </a:rPr>
                        <a:t>北方家禽養殖</a:t>
                      </a:r>
                      <a:r>
                        <a:rPr lang="ru-RU" sz="1600" dirty="0" smtClean="0">
                          <a:effectLst/>
                        </a:rPr>
                        <a:t>» </a:t>
                      </a:r>
                      <a:r>
                        <a:rPr lang="en-US" altLang="zh-TW" sz="1600" dirty="0" smtClean="0">
                          <a:effectLst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AH</a:t>
                      </a:r>
                      <a:r>
                        <a:rPr lang="ru-RU" altLang="zh-TW" sz="1600" dirty="0" smtClean="0">
                          <a:effectLst/>
                        </a:rPr>
                        <a:t>АО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列寧格勒區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430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2.7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2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«Агрофирма </a:t>
                      </a:r>
                      <a:r>
                        <a:rPr lang="ru-RU" sz="1600" dirty="0">
                          <a:effectLst/>
                        </a:rPr>
                        <a:t>“Ариант</a:t>
                      </a:r>
                      <a:r>
                        <a:rPr lang="ru-RU" sz="1600" dirty="0" smtClean="0">
                          <a:effectLst/>
                        </a:rPr>
                        <a:t>”»</a:t>
                      </a:r>
                      <a:r>
                        <a:rPr lang="en-US" altLang="zh-TW" sz="1600" dirty="0" smtClean="0">
                          <a:effectLst/>
                        </a:rPr>
                        <a:t>,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smtClean="0">
                          <a:effectLst/>
                        </a:rPr>
                        <a:t>JSC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車里亞賓斯科區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,</a:t>
                      </a:r>
                      <a:r>
                        <a:rPr lang="zh-TW" sz="1600" dirty="0">
                          <a:effectLst/>
                        </a:rPr>
                        <a:t>斯維爾洛夫斯克區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170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1.4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«Белая </a:t>
                      </a:r>
                      <a:r>
                        <a:rPr lang="ru-RU" sz="1600" dirty="0">
                          <a:effectLst/>
                        </a:rPr>
                        <a:t>птица — </a:t>
                      </a:r>
                      <a:r>
                        <a:rPr lang="ru-RU" sz="1600" dirty="0" smtClean="0">
                          <a:effectLst/>
                        </a:rPr>
                        <a:t>Курск»</a:t>
                      </a:r>
                      <a:r>
                        <a:rPr lang="en-US" altLang="zh-TW" sz="1600" dirty="0" smtClean="0">
                          <a:effectLst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</a:rPr>
                        <a:t> </a:t>
                      </a:r>
                      <a:r>
                        <a:rPr lang="en-US" altLang="zh-TW" sz="1600" dirty="0" err="1" smtClean="0">
                          <a:effectLst/>
                        </a:rPr>
                        <a:t>LTd.</a:t>
                      </a:r>
                      <a:r>
                        <a:rPr lang="en-US" altLang="zh-TW" sz="1600" dirty="0" smtClean="0">
                          <a:effectLst/>
                        </a:rPr>
                        <a:t>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庫爾斯克區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185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1.75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en-US" altLang="zh-TW" sz="1600" dirty="0" smtClean="0">
                          <a:effectLst/>
                        </a:rPr>
                        <a:t>Siberian Agrarian Group</a:t>
                      </a:r>
                      <a:r>
                        <a:rPr lang="ru-RU" sz="1600" dirty="0" smtClean="0">
                          <a:effectLst/>
                        </a:rPr>
                        <a:t>»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托姆斯科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820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4.5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«</a:t>
                      </a:r>
                      <a:r>
                        <a:rPr lang="en-US" sz="1600" dirty="0" err="1" smtClean="0">
                          <a:effectLst/>
                        </a:rPr>
                        <a:t>Ravis</a:t>
                      </a:r>
                      <a:r>
                        <a:rPr lang="ru-RU" sz="1600" dirty="0" smtClean="0">
                          <a:effectLst/>
                        </a:rPr>
                        <a:t> —</a:t>
                      </a:r>
                      <a:r>
                        <a:rPr lang="zh-TW" altLang="en-US" sz="1600" dirty="0" smtClean="0">
                          <a:effectLst/>
                        </a:rPr>
                        <a:t>養雞廠  </a:t>
                      </a:r>
                      <a:r>
                        <a:rPr lang="en-US" altLang="zh-TW" sz="1600" dirty="0" err="1" smtClean="0">
                          <a:effectLst/>
                        </a:rPr>
                        <a:t>Sosnovskaya</a:t>
                      </a:r>
                      <a:r>
                        <a:rPr lang="ru-RU" sz="1600" dirty="0" smtClean="0">
                          <a:effectLst/>
                        </a:rPr>
                        <a:t>” 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車里亞賓斯科區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115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0.8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24294" marR="2429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702255" y="783683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（總計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3,200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萬美金）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817289" y="783683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（總計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3,825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萬美金）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50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表明希望購置</a:t>
            </a:r>
            <a:r>
              <a:rPr lang="ru-RU" altLang="zh-TW" dirty="0">
                <a:ea typeface="微軟正黑體" pitchFamily="34" charset="-120"/>
              </a:rPr>
              <a:t>WRP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設備以加工有機廢料的企業名單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及初步議價（沙烏地阿拉伯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）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152538"/>
              </p:ext>
            </p:extLst>
          </p:nvPr>
        </p:nvGraphicFramePr>
        <p:xfrm>
          <a:off x="1094125" y="2252587"/>
          <a:ext cx="9999025" cy="37760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59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0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800" dirty="0">
                          <a:effectLst/>
                        </a:rPr>
                        <a:t>都市淨化</a:t>
                      </a:r>
                      <a:r>
                        <a:rPr lang="zh-TW" sz="2800" dirty="0" smtClean="0">
                          <a:effectLst/>
                        </a:rPr>
                        <a:t>設備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800" dirty="0">
                          <a:effectLst/>
                        </a:rPr>
                        <a:t>廢料總量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М³/</a:t>
                      </a:r>
                      <a:r>
                        <a:rPr lang="zh-TW" sz="2800" dirty="0">
                          <a:effectLst/>
                        </a:rPr>
                        <a:t>天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800" dirty="0" smtClean="0">
                          <a:effectLst/>
                        </a:rPr>
                        <a:t>價格</a:t>
                      </a:r>
                      <a:endParaRPr lang="zh-TW" sz="2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800" dirty="0" smtClean="0">
                          <a:effectLst/>
                        </a:rPr>
                        <a:t>百萬</a:t>
                      </a:r>
                      <a:r>
                        <a:rPr lang="en-US" altLang="zh-TW" sz="2800" dirty="0" smtClean="0">
                          <a:effectLst/>
                        </a:rPr>
                        <a:t>USD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200" dirty="0" smtClean="0">
                          <a:effectLst/>
                        </a:rPr>
                        <a:t>利雅德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520</a:t>
                      </a:r>
                      <a:endParaRPr lang="zh-TW" sz="2800" b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8.1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200" dirty="0" smtClean="0">
                          <a:effectLst/>
                        </a:rPr>
                        <a:t>吉達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410</a:t>
                      </a:r>
                      <a:endParaRPr lang="zh-TW" sz="2800" b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6.9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200" dirty="0" smtClean="0">
                          <a:effectLst/>
                        </a:rPr>
                        <a:t>麥加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230</a:t>
                      </a:r>
                      <a:endParaRPr lang="zh-TW" sz="2800" b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3.5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800" kern="1200" dirty="0" smtClean="0">
                          <a:effectLst/>
                        </a:rPr>
                        <a:t>麥地那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180</a:t>
                      </a:r>
                      <a:endParaRPr lang="zh-TW" sz="2800" b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2.4</a:t>
                      </a:r>
                      <a:endParaRPr lang="zh-TW" sz="2800" b="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064328" y="1759417"/>
            <a:ext cx="20313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污水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污泥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回收加工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875594" y="1759417"/>
            <a:ext cx="218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（總計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2,090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萬美金）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5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062938"/>
              </p:ext>
            </p:extLst>
          </p:nvPr>
        </p:nvGraphicFramePr>
        <p:xfrm>
          <a:off x="188823" y="929377"/>
          <a:ext cx="11600598" cy="5739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53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27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733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7690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活動種類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2016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2017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 smtClean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投資</a:t>
                      </a:r>
                      <a:endParaRPr lang="en-US" altLang="zh-TW" sz="18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 smtClean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百萬</a:t>
                      </a:r>
                      <a:r>
                        <a:rPr lang="en-US" altLang="zh-TW" sz="1800" dirty="0" smtClean="0">
                          <a:solidFill>
                            <a:schemeClr val="bg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USD</a:t>
                      </a:r>
                      <a:endParaRPr lang="zh-TW" sz="1800" dirty="0">
                        <a:solidFill>
                          <a:schemeClr val="bg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5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8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9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11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</a:t>
                      </a:r>
                      <a:endParaRPr lang="zh-TW" sz="18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7</a:t>
                      </a:r>
                      <a:endParaRPr lang="zh-TW" altLang="en-US" dirty="0"/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到台灣進行會談並簽署合作協議及共同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生質能源機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計劃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籌設台俄合資公司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準備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在台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生產試驗機器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(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俄技師約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2-3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名來台組裝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)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lang="ru-RU" sz="1800" dirty="0">
                          <a:effectLst/>
                          <a:ea typeface="微軟正黑體" pitchFamily="34" charset="-120"/>
                        </a:rPr>
                        <a:t>5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參加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北國際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綠能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大展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南港展覽館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和</a:t>
                      </a: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台灣的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大學合作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簽署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協議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繼續開發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設置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工業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化生產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設備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2.0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在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台灣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製造生質能源機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ea typeface="微軟正黑體" pitchFamily="34" charset="-120"/>
                        </a:rPr>
                        <a:t>4.0*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雙邊協議</a:t>
                      </a:r>
                      <a:r>
                        <a:rPr lang="ru-RU" sz="1800" dirty="0" smtClean="0">
                          <a:effectLst/>
                          <a:ea typeface="微軟正黑體" pitchFamily="34" charset="-120"/>
                        </a:rPr>
                        <a:t>)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銷售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設備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0" y="2216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俄方提議的台俄合作里程碑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78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625129"/>
              </p:ext>
            </p:extLst>
          </p:nvPr>
        </p:nvGraphicFramePr>
        <p:xfrm>
          <a:off x="1323833" y="1365661"/>
          <a:ext cx="9458963" cy="44209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32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147">
                <a:tc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方案一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方案二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3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說明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不直接參與，提供資訊給有關單位，進行設備評估或採購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與俄方合資成立設備製造公司，台灣生產，全球銷售。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15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金額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０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俄方出技術，台方出資，預估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750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萬美金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92045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微軟正黑體" pitchFamily="34" charset="-120"/>
                <a:ea typeface="微軟正黑體" pitchFamily="34" charset="-120"/>
              </a:rPr>
              <a:t>後續合作方向</a:t>
            </a:r>
            <a:endParaRPr lang="zh-TW" altLang="en-US" sz="48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44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mtClean="0"/>
              <a:t>THE END</a:t>
            </a:r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07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4497" y="204951"/>
            <a:ext cx="10896600" cy="981776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基本介紹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9434" y="1481977"/>
            <a:ext cx="5821204" cy="55609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俄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帕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什金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教授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(Prof. S. </a:t>
            </a:r>
            <a:r>
              <a:rPr lang="en-US" altLang="zh-TW" sz="2400" dirty="0" err="1">
                <a:latin typeface="微軟正黑體" pitchFamily="34" charset="-120"/>
                <a:ea typeface="微軟正黑體" pitchFamily="34" charset="-120"/>
              </a:rPr>
              <a:t>Pashkin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，畢業於莫斯科物理技術學院，早期負責解決放射性有機液體廢料掩埋的回收問題，成功研究出可以讓乾燥放射性殘留量減少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96%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100%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→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4%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）的處理技術。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2006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開始將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這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項技術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(WRP,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</a:rPr>
              <a:t>Waste Recycling Plant)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應用在有機廢棄物的處理與回收，可把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有機廢棄物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快速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轉化成有機肥料、飼料、甲烷、技術水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等。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基本原理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：乃透過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物理－化學法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，將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有機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物質進行加溫、加壓，使之氣化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及熱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</a:rPr>
              <a:t>解，達到快速處理的目的。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4928" t="4752" r="20712"/>
          <a:stretch>
            <a:fillRect/>
          </a:stretch>
        </p:blipFill>
        <p:spPr bwMode="auto">
          <a:xfrm>
            <a:off x="6230638" y="2128359"/>
            <a:ext cx="5914064" cy="418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7710985" y="2144139"/>
            <a:ext cx="4039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目前</a:t>
            </a:r>
            <a:r>
              <a:rPr lang="zh-TW" altLang="en-US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超臨界水氧方法（</a:t>
            </a:r>
            <a:r>
              <a:rPr lang="en-US" altLang="zh-TW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Supercritical water </a:t>
            </a:r>
            <a:r>
              <a:rPr lang="en-US" altLang="zh-TW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oxidation /SCWO Methods</a:t>
            </a:r>
            <a:r>
              <a:rPr lang="zh-TW" alt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）</a:t>
            </a:r>
            <a:endParaRPr lang="en-US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黃線</a:t>
            </a:r>
            <a:r>
              <a:rPr 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8549732" y="6214577"/>
            <a:ext cx="15533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方法</a:t>
            </a:r>
            <a:endParaRPr lang="en-US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綠線</a:t>
            </a:r>
            <a:r>
              <a:rPr lang="en-US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" name="直線單箭頭接點 7"/>
          <p:cNvCxnSpPr>
            <a:endCxn id="6" idx="0"/>
          </p:cNvCxnSpPr>
          <p:nvPr/>
        </p:nvCxnSpPr>
        <p:spPr>
          <a:xfrm flipH="1">
            <a:off x="9326408" y="5691352"/>
            <a:ext cx="58991" cy="5232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7968221" y="2839903"/>
            <a:ext cx="1163021" cy="14955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/>
          <p:cNvSpPr txBox="1"/>
          <p:nvPr/>
        </p:nvSpPr>
        <p:spPr>
          <a:xfrm>
            <a:off x="7490783" y="1333552"/>
            <a:ext cx="367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利用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Phase Diagram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原理，透過壓力及溫度的轉換快速處理廢棄物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672543" y="3081117"/>
            <a:ext cx="1130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超臨界流體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048491" y="5116905"/>
            <a:ext cx="565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液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體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815932" y="4368553"/>
            <a:ext cx="565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氣體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632965" y="3108413"/>
            <a:ext cx="53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氣化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362977" y="4071447"/>
            <a:ext cx="539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化學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83485" y="5119947"/>
            <a:ext cx="852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有機肥料</a:t>
            </a:r>
          </a:p>
        </p:txBody>
      </p:sp>
    </p:spTree>
    <p:extLst>
      <p:ext uri="{BB962C8B-B14F-4D97-AF65-F5344CB8AC3E}">
        <p14:creationId xmlns:p14="http://schemas.microsoft.com/office/powerpoint/2010/main" val="12426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5" y="222250"/>
            <a:ext cx="11218370" cy="1117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有機廢料</a:t>
            </a:r>
            <a:r>
              <a:rPr 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– 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endParaRPr lang="ru-RU" sz="4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3" name="Объект 3" descr="C:\Users\Администратор\Desktop\КОЖЕВНИКОВ - статьи\20141010_10200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635" y="1914860"/>
            <a:ext cx="2017628" cy="147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TextBox 22"/>
          <p:cNvSpPr txBox="1">
            <a:spLocks noChangeArrowheads="1"/>
          </p:cNvSpPr>
          <p:nvPr/>
        </p:nvSpPr>
        <p:spPr bwMode="auto">
          <a:xfrm>
            <a:off x="641350" y="1403350"/>
            <a:ext cx="5113338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廢料種類</a:t>
            </a:r>
            <a:endParaRPr lang="en-US" sz="20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動物糞便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廢水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污水污泥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廚餘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生質能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農業、木材等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24"/>
          <p:cNvSpPr txBox="1">
            <a:spLocks noChangeArrowheads="1"/>
          </p:cNvSpPr>
          <p:nvPr/>
        </p:nvSpPr>
        <p:spPr bwMode="auto">
          <a:xfrm>
            <a:off x="611188" y="3851275"/>
            <a:ext cx="54737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主要問題</a:t>
            </a:r>
            <a:r>
              <a:rPr lang="en-US" sz="2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lang="en-US" sz="2000" b="1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水污染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河川、湖泊、海洋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溫室氣體排放</a:t>
            </a:r>
            <a:r>
              <a:rPr 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毒素的釋放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危害人體健康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42950" lvl="1" indent="-285750">
              <a:lnSpc>
                <a:spcPct val="150000"/>
              </a:lnSpc>
              <a:buFont typeface="Arial" charset="0"/>
              <a:buChar char="•"/>
            </a:pP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技術</a:t>
            </a:r>
            <a:r>
              <a:rPr lang="en-US" altLang="zh-TW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經濟效益低</a:t>
            </a:r>
            <a:endParaRPr lang="en-US" sz="2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6" name="Picture 2" descr="http://www.ypte.org.uk/UserFiles/images/pollution_water_fdp_sakhorn38.jpg"/>
          <p:cNvPicPr>
            <a:picLocks noChangeAspect="1" noChangeArrowheads="1"/>
          </p:cNvPicPr>
          <p:nvPr/>
        </p:nvPicPr>
        <p:blipFill>
          <a:blip r:embed="rId5"/>
          <a:srcRect b="15950"/>
          <a:stretch>
            <a:fillRect/>
          </a:stretch>
        </p:blipFill>
        <p:spPr bwMode="auto">
          <a:xfrm>
            <a:off x="4972050" y="1878190"/>
            <a:ext cx="223043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 descr="https://encrypted-tbn3.gstatic.com/images?q=tbn:ANd9GcTBzV1FDa07N2TwAB4coa-rhZw3e7C0QIQFSYdvdVuXurMtedC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2050" y="3874407"/>
            <a:ext cx="2230438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27"/>
          <p:cNvSpPr>
            <a:spLocks noChangeArrowheads="1"/>
          </p:cNvSpPr>
          <p:nvPr/>
        </p:nvSpPr>
        <p:spPr bwMode="auto">
          <a:xfrm>
            <a:off x="5789751" y="1408958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ctr"/>
            <a:r>
              <a:rPr lang="zh-TW" altLang="en-US" sz="1600" dirty="0" smtClean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</a:rPr>
              <a:t>廢水</a:t>
            </a:r>
            <a:endParaRPr lang="en-US" sz="1600" dirty="0">
              <a:solidFill>
                <a:srgbClr val="1F497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9" name="Объект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79184" y="1916290"/>
            <a:ext cx="20193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29"/>
          <p:cNvSpPr>
            <a:spLocks noChangeArrowheads="1"/>
          </p:cNvSpPr>
          <p:nvPr/>
        </p:nvSpPr>
        <p:spPr bwMode="auto">
          <a:xfrm>
            <a:off x="10501311" y="1428750"/>
            <a:ext cx="5950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ctr"/>
            <a:r>
              <a:rPr lang="zh-TW" altLang="en-US" sz="1600" dirty="0" smtClean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</a:rPr>
              <a:t>農業</a:t>
            </a:r>
            <a:endParaRPr lang="en-US" sz="1600" dirty="0">
              <a:solidFill>
                <a:srgbClr val="1F497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371" name="Rectangle 30"/>
          <p:cNvSpPr>
            <a:spLocks noChangeArrowheads="1"/>
          </p:cNvSpPr>
          <p:nvPr/>
        </p:nvSpPr>
        <p:spPr bwMode="auto">
          <a:xfrm>
            <a:off x="5183188" y="3534682"/>
            <a:ext cx="1803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/>
            <a:r>
              <a:rPr lang="zh-TW" altLang="en-US" sz="1600" dirty="0" smtClean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</a:rPr>
              <a:t>廚餘</a:t>
            </a:r>
            <a:endParaRPr lang="en-US" sz="1600" dirty="0">
              <a:solidFill>
                <a:srgbClr val="1F497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14" y="3874407"/>
            <a:ext cx="2080926" cy="155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8196619" y="1429322"/>
            <a:ext cx="5950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ctr"/>
            <a:r>
              <a:rPr lang="zh-TW" altLang="en-US" sz="1600" dirty="0" smtClean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</a:rPr>
              <a:t>污泥</a:t>
            </a:r>
            <a:endParaRPr lang="en-US" sz="1600" dirty="0">
              <a:solidFill>
                <a:srgbClr val="1F497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8143835" y="3505174"/>
            <a:ext cx="1005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ctr"/>
            <a:r>
              <a:rPr lang="zh-TW" altLang="en-US" sz="1600" dirty="0" smtClean="0">
                <a:solidFill>
                  <a:srgbClr val="1F497D"/>
                </a:solidFill>
                <a:latin typeface="微軟正黑體" pitchFamily="34" charset="-120"/>
                <a:ea typeface="微軟正黑體" pitchFamily="34" charset="-120"/>
              </a:rPr>
              <a:t>污水處理</a:t>
            </a:r>
            <a:endParaRPr lang="en-US" sz="1600" dirty="0">
              <a:solidFill>
                <a:srgbClr val="1F497D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75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6728" y="141895"/>
            <a:ext cx="11354937" cy="818866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各種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有機廢料處理方法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及其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點比較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297885"/>
              </p:ext>
            </p:extLst>
          </p:nvPr>
        </p:nvGraphicFramePr>
        <p:xfrm>
          <a:off x="-1" y="1021328"/>
          <a:ext cx="12192000" cy="58337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9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7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05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b="1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方法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手段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特點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3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減量化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資源化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處理速度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掩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理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法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將廢棄物堆置掩埋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無減量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沼氣回收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需具備回收系統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若土地不受限制，則可日產日清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焚化法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藉由高溫氧化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將垃圾變為安定物質及氣體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10-20%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殘留量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熱能或電能回收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每批次處理時間一般小於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小時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傳統堆肥法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農村廢棄物加入禽畜糞便於田間堆置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若處理前有分檢並完全回收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則不會殘留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可產生低品質的有機肥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可能含有重金屬或其他有毒物質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2~3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個月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一般高速處理法</a:t>
                      </a:r>
                      <a:endParaRPr lang="zh-TW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快速發酵技術配合設備，讓廢棄物和菌種充分混合，控制活化條件，以達到快速發酵目的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 smtClean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可產生較高品質的有機肥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較快者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百威國際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號稱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12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小時快速發酵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);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物阜生化科技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30-45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天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1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沼氣法</a:t>
                      </a:r>
                      <a:endParaRPr lang="zh-TW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經生物厭氧處理，提供沼氣發電，剩餘廢棄物殘渣經處理可作堆肥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 smtClean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沼氣回收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可產生較高品質的有機肥</a:t>
                      </a:r>
                      <a:endParaRPr lang="en-US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個月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~1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年內開始產生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並在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5-10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年間達最高峰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之後慢慢下降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6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蒸煮處理</a:t>
                      </a:r>
                      <a:endParaRPr lang="zh-TW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為處理廢棄物的前置技術，讓其脫臭，殺菌，以減少體積重量，改善堆肥臭味，提升堆肥品質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仍會產生無法回收利用殘餘</a:t>
                      </a:r>
                      <a:endParaRPr lang="en-US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可產生較高品質的有機肥</a:t>
                      </a:r>
                    </a:p>
                  </a:txBody>
                  <a:tcPr marL="68580" marR="68580" marT="0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蒸煮過程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90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</a:p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之後發酵約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個月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9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WRP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技術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物理</a:t>
                      </a:r>
                      <a:r>
                        <a:rPr lang="zh-TW" sz="18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－化學</a:t>
                      </a:r>
                      <a:r>
                        <a:rPr 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法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使用機器設備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加以</a:t>
                      </a:r>
                      <a:r>
                        <a:rPr lang="zh-TW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焚化、氣化、熱解</a:t>
                      </a:r>
                      <a:endParaRPr lang="zh-TW" sz="18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無剩餘廢棄物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產生甲烷</a:t>
                      </a:r>
                      <a:r>
                        <a:rPr lang="en-US" altLang="zh-TW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可發電、產生有機肥料、飼料原料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依處理量而有所不同，以分鐘及小時為單位，速度快</a:t>
                      </a:r>
                      <a:endParaRPr lang="en-US" altLang="zh-TW" sz="18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4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3779" y="-31535"/>
            <a:ext cx="11634951" cy="1252728"/>
          </a:xfrm>
        </p:spPr>
        <p:txBody>
          <a:bodyPr/>
          <a:lstStyle/>
          <a:p>
            <a:pPr algn="ctr"/>
            <a:r>
              <a:rPr lang="zh-TW" altLang="en-US" sz="4400" dirty="0" smtClean="0">
                <a:latin typeface="微軟正黑體" pitchFamily="34" charset="-120"/>
                <a:ea typeface="微軟正黑體" pitchFamily="34" charset="-120"/>
              </a:rPr>
              <a:t>廢棄物處理－台灣一大問題</a:t>
            </a:r>
            <a:endParaRPr lang="zh-TW" altLang="en-US" sz="44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653598"/>
              </p:ext>
            </p:extLst>
          </p:nvPr>
        </p:nvGraphicFramePr>
        <p:xfrm>
          <a:off x="6202363" y="1828799"/>
          <a:ext cx="5464120" cy="4398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56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台灣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市場</a:t>
                      </a:r>
                      <a:endParaRPr lang="en-US" altLang="zh-TW" sz="24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</a:t>
                      </a:r>
                      <a:r>
                        <a:rPr lang="zh-TW" alt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有機廢料的種類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百萬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ru-RU" sz="2400" dirty="0">
                          <a:effectLst/>
                          <a:ea typeface="微軟正黑體" pitchFamily="34" charset="-120"/>
                        </a:rPr>
                        <a:t>/</a:t>
                      </a: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5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牲畜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糞便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/>
                        </a:rPr>
                        <a:t>18~25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污水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污泥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2.85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農業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廢料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5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河水、湖泊、沿海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endParaRPr lang="zh-TW" sz="24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34113" marR="34113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type="body" sz="half" idx="2"/>
          </p:nvPr>
        </p:nvSpPr>
        <p:spPr>
          <a:xfrm>
            <a:off x="630621" y="1768367"/>
            <a:ext cx="5328745" cy="4569372"/>
          </a:xfrm>
        </p:spPr>
        <p:txBody>
          <a:bodyPr>
            <a:noAutofit/>
          </a:bodyPr>
          <a:lstStyle/>
          <a:p>
            <a:r>
              <a:rPr lang="zh-TW" altLang="en-US" sz="2800" b="1" u="sng" dirty="0" smtClean="0">
                <a:latin typeface="微軟正黑體" pitchFamily="34" charset="-120"/>
                <a:ea typeface="微軟正黑體" pitchFamily="34" charset="-120"/>
              </a:rPr>
              <a:t>對畜牧業而言：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解決養豬、養雞大戶的糞便廢棄物問題，目前政府向養豬戶養雞戶推廣使用沼氣發電，還給予補助，但耗費耗時，效益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有限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u="sng" dirty="0" smtClean="0">
                <a:latin typeface="微軟正黑體" pitchFamily="34" charset="-120"/>
                <a:ea typeface="微軟正黑體" pitchFamily="34" charset="-120"/>
              </a:rPr>
              <a:t>對台灣政府：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台灣每年產生的總垃圾量中，有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1/3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是廚餘，之前八里曾有蛋形儲存槽要來處理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污泥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廚餘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問題，後來計劃暫停。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56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WRP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技術適用的領域</a:t>
            </a:r>
            <a:endParaRPr lang="zh-TW" altLang="en-US" b="1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牲畜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、家禽類的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糞便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都市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淨水廠所產生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污水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污泥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地下污廢水管線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lvl="0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得病的牲畜屍體（因為經過高溫高壓，可殺死所有細菌及病毒）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農業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廢料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（果菜、廚餘、稻梗、麥梗）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河流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、湖泊、沿海的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淨化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714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關於設備的效能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" y="2033752"/>
            <a:ext cx="12029090" cy="461929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l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就功能而言，同一種原料有不同濃度，無法同一概論。例如：城市污水污泥，乾燥濃度可達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90%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，若是下大雨的情況則只有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2%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，兩者相較，輸出的甲烷差了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45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倍。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設備的效能可根據客戶的產量需求而有所不同，以濕度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85%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糞肥來說，可區分三級：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l"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設備還可結合成自動化的技術性模組，包含共同控制並裝在自主性的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呎或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呎貨櫃上，產能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1, 3, 10, 30, 100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噸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時，不須要熱功耗。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845911"/>
              </p:ext>
            </p:extLst>
          </p:nvPr>
        </p:nvGraphicFramePr>
        <p:xfrm>
          <a:off x="315311" y="3454677"/>
          <a:ext cx="11571888" cy="1821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8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7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7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218">
                <a:tc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經濟型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一般型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最佳型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2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產量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75kg/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時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2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備註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以最佳型為例，全日產</a:t>
                      </a:r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240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噸，能產出</a:t>
                      </a:r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30000M³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沼氣，等於</a:t>
                      </a:r>
                      <a:r>
                        <a:rPr lang="en-US" altLang="zh-TW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2-3</a:t>
                      </a:r>
                      <a:r>
                        <a:rPr lang="zh-TW" altLang="en-US" sz="24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百萬瓦的電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7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台灣畜牧業糞尿量試算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每年約生產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1500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多萬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噸糞尿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446264"/>
              </p:ext>
            </p:extLst>
          </p:nvPr>
        </p:nvGraphicFramePr>
        <p:xfrm>
          <a:off x="723331" y="2129050"/>
          <a:ext cx="10740789" cy="3973536"/>
        </p:xfrm>
        <a:graphic>
          <a:graphicData uri="http://schemas.openxmlformats.org/drawingml/2006/table">
            <a:tbl>
              <a:tblPr/>
              <a:tblGrid>
                <a:gridCol w="2094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6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3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1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2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牲畜種類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數量</a:t>
                      </a:r>
                      <a:endParaRPr lang="en-US" altLang="zh-TW" sz="18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單位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每日生產糞尿量  </a:t>
                      </a:r>
                      <a:r>
                        <a:rPr lang="en-US" altLang="zh-TW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公斤</a:t>
                      </a:r>
                      <a:r>
                        <a:rPr lang="en-US" altLang="zh-TW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頭</a:t>
                      </a:r>
                      <a:r>
                        <a:rPr lang="en-US" altLang="zh-TW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en-US" altLang="zh-TW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天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噸</a:t>
                      </a:r>
                      <a:r>
                        <a:rPr lang="en-US" altLang="zh-TW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1800" b="1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年</a:t>
                      </a:r>
                      <a:endParaRPr lang="zh-TW" altLang="en-US" sz="18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2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豬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飼養頭數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dirty="0">
                          <a:solidFill>
                            <a:srgbClr val="0033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5,545,010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頭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4.5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≈24,000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≈8,760,000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2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牛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飼養頭數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dirty="0">
                          <a:solidFill>
                            <a:srgbClr val="0033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145,739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頭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≈5,800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≈2,117,000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2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蛋雞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飼養隻數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dirty="0" smtClean="0">
                          <a:solidFill>
                            <a:srgbClr val="0033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37,602,000</a:t>
                      </a:r>
                      <a:endParaRPr lang="en-US" altLang="zh-TW" sz="1800" b="1" dirty="0">
                        <a:solidFill>
                          <a:srgbClr val="0033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隻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0.14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≈5,200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≈1,898,000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2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肉用雞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飼養隻數</a:t>
                      </a:r>
                      <a:r>
                        <a:rPr lang="en-US" altLang="zh-TW" sz="1800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dirty="0" smtClean="0">
                          <a:solidFill>
                            <a:srgbClr val="0033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52,445,000</a:t>
                      </a:r>
                      <a:endParaRPr lang="en-US" altLang="zh-TW" sz="1800" b="1" dirty="0">
                        <a:solidFill>
                          <a:srgbClr val="0033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隻</a:t>
                      </a:r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0.14</a:t>
                      </a:r>
                      <a:endParaRPr lang="zh-TW" altLang="en-US" sz="1800" dirty="0" smtClean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≈7,300</a:t>
                      </a:r>
                      <a:endParaRPr lang="zh-TW" altLang="en-US" sz="1800" dirty="0" smtClean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≈2,664,500</a:t>
                      </a:r>
                      <a:endParaRPr lang="zh-TW" altLang="en-US" sz="1800" dirty="0" smtClean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2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總計</a:t>
                      </a:r>
                      <a:endParaRPr lang="en-US" altLang="zh-TW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altLang="zh-TW" sz="1800" b="1" dirty="0">
                        <a:solidFill>
                          <a:srgbClr val="0033CC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≈42,300</a:t>
                      </a: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15,439,500</a:t>
                      </a:r>
                      <a:endParaRPr lang="zh-TW" altLang="en-US" sz="1800" dirty="0" smtClean="0">
                        <a:solidFill>
                          <a:srgbClr val="333333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47240" marR="47240" marT="47240" marB="47240" anchor="ctr">
                    <a:lnL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CB9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10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5" y="222250"/>
            <a:ext cx="11049000" cy="1117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sz="4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sz="4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技術</a:t>
            </a:r>
            <a:r>
              <a:rPr lang="en-US" sz="4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– </a:t>
            </a:r>
            <a:r>
              <a:rPr lang="zh-TW" altLang="en-US" sz="4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將廢物變黃金</a:t>
            </a:r>
            <a:endParaRPr lang="ru-RU" sz="4000" b="1" dirty="0">
              <a:solidFill>
                <a:schemeClr val="tx2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747277" y="1634097"/>
            <a:ext cx="10739437" cy="510536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TW" sz="2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sz="2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技術的主要應用</a:t>
            </a:r>
            <a:r>
              <a:rPr lang="en-US" sz="2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 </a:t>
            </a:r>
            <a:endParaRPr lang="en-US" sz="28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淨化、殺菌有機廢料 </a:t>
            </a:r>
            <a:r>
              <a:rPr 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100% </a:t>
            </a:r>
            <a:r>
              <a:rPr lang="zh-TW" alt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拆解有機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物質</a:t>
            </a:r>
            <a:r>
              <a:rPr 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);</a:t>
            </a:r>
            <a:endParaRPr lang="en-US" sz="28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氣化有機廢料</a:t>
            </a:r>
            <a:r>
              <a:rPr 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;</a:t>
            </a:r>
            <a:endParaRPr lang="en-US" sz="28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破壞</a:t>
            </a:r>
            <a:r>
              <a:rPr lang="zh-TW" altLang="en-US" sz="2800" u="sng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持久性的有機污染物</a:t>
            </a: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(POP)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及農藥（殺蟲劑）</a:t>
            </a:r>
            <a:endParaRPr lang="en-US" sz="28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zh-TW" altLang="en-US" sz="28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經過處理的有機廢棄物，可銷售的產品有：</a:t>
            </a:r>
            <a:endParaRPr lang="en-US" sz="28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乾淨的有機肥料</a:t>
            </a: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無細菌</a:t>
            </a:r>
            <a:r>
              <a:rPr lang="zh-TW" altLang="en-US" sz="28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、無病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毒</a:t>
            </a: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;</a:t>
            </a: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碳氫化合物</a:t>
            </a: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甲烷及純碳</a:t>
            </a: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–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u="sng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進一步可熱電聯產</a:t>
            </a:r>
            <a:r>
              <a:rPr lang="en-US" sz="2800" u="sng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(</a:t>
            </a:r>
            <a:r>
              <a:rPr lang="zh-TW" altLang="en-US" sz="2800" u="sng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產生電和熱能</a:t>
            </a:r>
            <a:r>
              <a:rPr lang="en-US" altLang="zh-TW" sz="2800" u="sng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sz="2800" u="sng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;</a:t>
            </a:r>
          </a:p>
          <a:p>
            <a:pPr marL="285750" indent="-285750" algn="l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牲畜及家禽的飼料原料</a:t>
            </a:r>
            <a:endParaRPr lang="en-US" sz="28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28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TW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sz="28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循環處理過程的能源自給－過程中不須額外供電，只要啟動的電源，即可自主供給。</a:t>
            </a:r>
            <a:endParaRPr lang="en-US" sz="28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32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 smtClean="0"/>
              <a:t>目前由帕什金教授主導的生質能源技術</a:t>
            </a:r>
            <a:r>
              <a:rPr lang="en-US" altLang="zh-TW" dirty="0" smtClean="0"/>
              <a:t>(WRP)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4842" y="1825625"/>
            <a:ext cx="11532358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機型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－生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質殺菌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設備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產出物為動物飼料、有機肥料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機型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－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質回收設備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產出物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可燃氣體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甲烷</a:t>
            </a:r>
            <a:r>
              <a: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/>
              <a:t>機型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zh-TW" altLang="en-US" dirty="0" smtClean="0"/>
              <a:t>－</a:t>
            </a:r>
            <a:r>
              <a:rPr lang="zh-TW" altLang="en-US" dirty="0"/>
              <a:t>生質能源製造</a:t>
            </a:r>
            <a:r>
              <a:rPr lang="zh-TW" altLang="en-US" dirty="0" smtClean="0"/>
              <a:t>設備</a:t>
            </a:r>
            <a:r>
              <a:rPr lang="en-US" altLang="zh-TW" dirty="0" smtClean="0"/>
              <a:t>(</a:t>
            </a:r>
            <a:r>
              <a:rPr lang="zh-TW" altLang="en-US" dirty="0" smtClean="0"/>
              <a:t>產出物為電、熱</a:t>
            </a:r>
            <a:r>
              <a:rPr lang="en-US" altLang="zh-TW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 smtClean="0"/>
              <a:t>機型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zh-TW" altLang="en-US" dirty="0" smtClean="0"/>
              <a:t>－生質化工</a:t>
            </a:r>
            <a:r>
              <a:rPr lang="zh-TW" altLang="en-US" dirty="0"/>
              <a:t>產品製造設備</a:t>
            </a:r>
            <a:r>
              <a:rPr lang="en-US" altLang="zh-TW" dirty="0"/>
              <a:t>(</a:t>
            </a:r>
            <a:r>
              <a:rPr lang="zh-TW" altLang="en-US" dirty="0"/>
              <a:t>產出</a:t>
            </a:r>
            <a:r>
              <a:rPr lang="zh-TW" altLang="en-US" dirty="0" smtClean="0"/>
              <a:t>物</a:t>
            </a:r>
            <a:r>
              <a:rPr lang="zh-TW" altLang="en-US" dirty="0"/>
              <a:t>為</a:t>
            </a:r>
            <a:r>
              <a:rPr lang="zh-TW" altLang="en-US" dirty="0" smtClean="0"/>
              <a:t>聚乙</a:t>
            </a:r>
            <a:r>
              <a:rPr lang="en-US" altLang="zh-TW" dirty="0" smtClean="0"/>
              <a:t>烯</a:t>
            </a:r>
            <a:r>
              <a:rPr lang="zh-TW" altLang="en-US" dirty="0" smtClean="0"/>
              <a:t>、酒精、汽油等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目前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I,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皆已試驗成功，等待好的機器設備製造廠進行量產，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正</a:t>
            </a:r>
            <a:r>
              <a:rPr lang="zh-TW" altLang="en-US" dirty="0" smtClean="0"/>
              <a:t>進行中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333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0" y="242888"/>
            <a:ext cx="6480175" cy="6615112"/>
          </a:xfrm>
        </p:spPr>
        <p:txBody>
          <a:bodyPr>
            <a:noAutofit/>
          </a:bodyPr>
          <a:lstStyle/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十多年來，垃圾車背後多了一台回收車，除了紙類、塑膠、金屬等分類，環保局的人員還會搬出大桶子，用來回收堆肥廚餘與養豬廚餘。全台每年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80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萬噸的廚餘，有七成拿來養豬。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廚餘與垃圾分流，台灣是全球的優等生，台北市更是全台灣廚餘分類做最好的城市。台北市每天回收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180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噸廚餘，只有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噸養豬，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160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噸的堆肥廚餘長期委由民間堆肥場處理。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2014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月，台北市委託的廠商停業，爆發廚餘危機，在找到新廠商前，運往內湖、木柵、北投三個焚化廠，暫存在焚化爐的垃圾儲坑，其中木柵焚化廠每天處理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60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噸。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目前只有木柵焚化廠能自行將廚餘製作成堆肥，內湖與北投焚化廠在廚餘初級發酵後，還是必須運往外縣市。九月危機，促使台北市積極提升自行處理能力，內湖焚化廠準備招標，運用廚餘做成生質酒精。北投焚化廠則透過蒸煮去除異味製作堆肥，目前正設法擴大規模。環保局長吳盛忠表示，堆肥廚餘運送到外縣市處理，一噸要花超過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塊，一天要花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萬左右的委託費，加上運費，其實很可觀，假如台北市能自行處理，投資成本應該很快就可以回來。 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台北市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凸顯出都會廚餘的困境，如何就近處理，環境與發展基金會的陳文卿博士，提出廚餘回收全面化、應用多元化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將廚餘飼料化、肥料化、能源化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、各縣市因地制宜、機關相互合作的見解，他舉例說明：高屏地區養豬戶多，需要廚餘作飼料，台北市、新北市沒有養豬，適合做厭氧發酵。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透過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厭氧技術產生的甲烷，可以用來發電，把廚餘能源化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。國內有幾位學者長期與環發會合作研究，元培大學的陳文欽老師，就積極思考如何將廚餘發揮到極致。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在他的實驗室中，有一組小型的厭氧發酵設備，攪碎廚餘倒進酸化槽後，經過微生物分解，再進到甲烷槽，將溫度控制在攝氏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55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度，只要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天，就能產生甲烷。陳文欽說，一噸廚餘能產生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度的電力，還有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到</a:t>
            </a:r>
            <a:r>
              <a:rPr lang="en-US" altLang="zh-TW" sz="1400" b="1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公斤的固態肥料，還有液態的部分能轉成肥料，供農民使用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400" b="1" dirty="0">
                <a:latin typeface="微軟正黑體" pitchFamily="34" charset="-120"/>
                <a:ea typeface="微軟正黑體" pitchFamily="34" charset="-120"/>
              </a:rPr>
              <a:t>但目前台灣的廚餘都是直接作成堆肥，生產甲烷的部分就埋沒了。其實厭氧發酵系統完全密閉，沒有臭味，最適合處理都會區的廚餘</a:t>
            </a:r>
            <a:r>
              <a:rPr lang="zh-TW" altLang="en-US" sz="14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4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4294967295"/>
          </p:nvPr>
        </p:nvSpPr>
        <p:spPr>
          <a:xfrm>
            <a:off x="6416675" y="314325"/>
            <a:ext cx="5775325" cy="4041775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雙北市每天產生</a:t>
            </a:r>
            <a:r>
              <a:rPr lang="en-US" altLang="zh-TW" sz="2200" b="1" dirty="0">
                <a:latin typeface="微軟正黑體" pitchFamily="34" charset="-120"/>
                <a:ea typeface="微軟正黑體" pitchFamily="34" charset="-120"/>
              </a:rPr>
              <a:t>600</a:t>
            </a: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噸廚餘，台北市委由中部廠商，新北市委由屏東廠商，如果能就近處理，可以省下長程運輸成本。八里污水廠的地緣位置與現有設備，用來處理污泥與廚餘有很好的利基。 </a:t>
            </a:r>
          </a:p>
          <a:p>
            <a:r>
              <a:rPr lang="en-US" altLang="zh-TW" sz="2200" b="1" dirty="0">
                <a:latin typeface="微軟正黑體" pitchFamily="34" charset="-120"/>
                <a:ea typeface="微軟正黑體" pitchFamily="34" charset="-120"/>
              </a:rPr>
              <a:t>2011</a:t>
            </a: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年起，環保署進行了三年多的試辦計畫，打算活化閒置的蛋形儲存槽，卻在今年決定暫緩。環保署環境督查總隊總隊長蕭清郎說明，由於生質能的上位計畫還不明確，試辦計畫遇上整合問題，希望能進行更謹慎的研究，事緩則圓。</a:t>
            </a:r>
          </a:p>
          <a:p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 </a:t>
            </a:r>
          </a:p>
          <a:p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環境與發展基金會總經理陳文卿表示，如果把廚餘、下水道污泥、水肥、通通收集來做厭氧消化，一年可以產生</a:t>
            </a:r>
            <a:r>
              <a:rPr lang="en-US" altLang="zh-TW" sz="2200" b="1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億度電的再生能源。厭氧消化、產生沼氣，是唯一兼具環保跟能源效益的綠能，可以把污染去除，又可以產生能源，跟其他的再生能源不一樣，有很重要的發展價值。 </a:t>
            </a:r>
          </a:p>
          <a:p>
            <a:r>
              <a:rPr lang="zh-TW" altLang="en-US" sz="2200" b="1" dirty="0">
                <a:latin typeface="微軟正黑體" pitchFamily="34" charset="-120"/>
                <a:ea typeface="微軟正黑體" pitchFamily="34" charset="-120"/>
              </a:rPr>
              <a:t>如何將實驗室的結果實際運用，放大處理規模是當前最大的考驗，台北市的廚餘危機，凸顯這項讓廚餘物盡其用、在地處理的技術，真的不能再等。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 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27705" r="36866" b="34235"/>
          <a:stretch/>
        </p:blipFill>
        <p:spPr bwMode="auto">
          <a:xfrm>
            <a:off x="7754988" y="4255808"/>
            <a:ext cx="4176214" cy="25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0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5" y="222250"/>
            <a:ext cx="8878888" cy="1117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 smtClean="0">
                <a:solidFill>
                  <a:schemeClr val="tx2"/>
                </a:solidFill>
                <a:latin typeface="+mn-lt"/>
              </a:rPr>
              <a:t>有機廢料</a:t>
            </a:r>
            <a:r>
              <a:rPr lang="en-US" sz="4000" dirty="0" smtClean="0">
                <a:solidFill>
                  <a:schemeClr val="tx2"/>
                </a:solidFill>
                <a:latin typeface="+mn-lt"/>
              </a:rPr>
              <a:t> – </a:t>
            </a:r>
            <a:r>
              <a:rPr lang="zh-TW" altLang="en-US" sz="4000" dirty="0" smtClean="0">
                <a:solidFill>
                  <a:schemeClr val="tx2"/>
                </a:solidFill>
                <a:latin typeface="+mn-lt"/>
              </a:rPr>
              <a:t>新方法</a:t>
            </a:r>
            <a:endParaRPr lang="ru-RU" sz="40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1270000" y="1508125"/>
            <a:ext cx="7096125" cy="4716463"/>
          </a:xfrm>
          <a:prstGeom prst="rect">
            <a:avLst/>
          </a:prstGeom>
        </p:spPr>
        <p:txBody>
          <a:bodyPr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2000" b="1" dirty="0" smtClean="0">
                <a:solidFill>
                  <a:schemeClr val="tx2"/>
                </a:solidFill>
                <a:latin typeface="+mn-lt"/>
              </a:rPr>
              <a:t>對環境有善且成本有效率的方法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處理前減少有機廢料容積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Decreasing the volume of organic wastes (OW) before the treatment;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讓有機廢料更少毒少害，保護環境免於污染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Making OW less toxic / harmful, preventing environmental pollution;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生產有價值且有市場的產品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Producing valuable marketable products.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解決方案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– </a:t>
            </a: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熱化學法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高溫及高壓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無毒無害廢料</a:t>
            </a:r>
            <a:endParaRPr lang="en-US" sz="2000" dirty="0" smtClean="0">
              <a:solidFill>
                <a:schemeClr val="tx2"/>
              </a:solidFill>
              <a:latin typeface="+mn-lt"/>
            </a:endParaRP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tx2"/>
              </a:solidFill>
              <a:latin typeface="+mn-lt"/>
            </a:endParaRPr>
          </a:p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熱化學處理的種類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: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超臨界水氧化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SCWO (supercritical water oxidation);</a:t>
            </a:r>
          </a:p>
          <a:p>
            <a:pPr marL="342900" indent="-342900" algn="l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chemeClr val="tx2"/>
                </a:solidFill>
                <a:latin typeface="+mn-lt"/>
              </a:rPr>
              <a:t>熱解法（在超臨界條件下）</a:t>
            </a:r>
            <a:r>
              <a:rPr lang="en-US" sz="2000" dirty="0" err="1" smtClean="0">
                <a:solidFill>
                  <a:schemeClr val="tx2"/>
                </a:solidFill>
                <a:latin typeface="+mn-lt"/>
              </a:rPr>
              <a:t>Thermolysis</a:t>
            </a: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 (in supercritical conditions).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8113"/>
            <a:ext cx="12192000" cy="1117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熱反應動力學</a:t>
            </a:r>
            <a:r>
              <a:rPr lang="en-US" altLang="zh-TW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技術性資料</a:t>
            </a:r>
            <a:r>
              <a:rPr lang="en-US" altLang="zh-TW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ru-RU" sz="4000" b="1" dirty="0">
              <a:solidFill>
                <a:schemeClr val="tx2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684213" y="1292778"/>
            <a:ext cx="10739437" cy="512111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0"/>
              </a:spcAft>
              <a:defRPr/>
            </a:pPr>
            <a:endParaRPr lang="en-US" sz="24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低壓狀態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在單分子反應的自由基形成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	 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С3Н6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= С3Н5* + Н* - 360 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KJ/</a:t>
            </a:r>
            <a:r>
              <a:rPr lang="en-US" sz="2400" dirty="0" err="1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mol</a:t>
            </a:r>
            <a:endParaRPr lang="en-US" sz="24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反應常數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	k</a:t>
            </a:r>
            <a:r>
              <a:rPr lang="en-US" sz="2400" baseline="-25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= 10</a:t>
            </a:r>
            <a:r>
              <a:rPr lang="ru-RU" sz="2400" baseline="300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14±1 </a:t>
            </a:r>
            <a:r>
              <a:rPr lang="en-US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exp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 (-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D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/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RT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) 1/с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.</a:t>
            </a:r>
            <a:endParaRPr lang="en-US" sz="24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D=360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;    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d (ln N)/</a:t>
            </a:r>
            <a:r>
              <a:rPr lang="en-US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dt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= k</a:t>
            </a:r>
            <a:r>
              <a:rPr lang="en-US" sz="2400" baseline="-25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</a:t>
            </a:r>
            <a:r>
              <a:rPr lang="en-US" sz="2400" baseline="-25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endParaRPr lang="en-US" sz="2400" baseline="-250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endParaRPr lang="en-US" sz="2400" b="1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高壓狀態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在雙分子反應的自由基形成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	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2С3Н6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= С3Н5* + С3Н7* - 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211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KJ/</a:t>
            </a:r>
            <a:r>
              <a:rPr lang="en-US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mol</a:t>
            </a:r>
            <a:endParaRPr lang="en-US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反應常數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:	k</a:t>
            </a:r>
            <a:r>
              <a:rPr lang="en-US" sz="2400" baseline="-250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 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= 10</a:t>
            </a:r>
            <a:r>
              <a:rPr lang="ru-RU" sz="2400" baseline="300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-10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exp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(-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E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/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RT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) см</a:t>
            </a:r>
            <a:r>
              <a:rPr lang="ru-RU" sz="2400" baseline="300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3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/с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.</a:t>
            </a:r>
            <a:endParaRPr lang="en-US" sz="24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E=211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;  d (ln N1)/</a:t>
            </a:r>
            <a:r>
              <a:rPr lang="en-US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dt</a:t>
            </a:r>
            <a:r>
              <a:rPr 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= N2 x kb</a:t>
            </a:r>
            <a:r>
              <a:rPr lang="en-US" sz="2400" baseline="-25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sz="2400" baseline="-25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sz="2400" dirty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 fontAlgn="auto">
              <a:lnSpc>
                <a:spcPct val="100000"/>
              </a:lnSpc>
              <a:spcAft>
                <a:spcPts val="0"/>
              </a:spcAft>
              <a:tabLst>
                <a:tab pos="4130675" algn="l"/>
              </a:tabLst>
              <a:defRPr/>
            </a:pP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根據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err="1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v</a:t>
            </a:r>
            <a:r>
              <a:rPr lang="en-US" altLang="zh-TW" sz="2400" baseline="-25000" dirty="0" err="1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en-US" altLang="zh-TW" sz="2400" dirty="0" err="1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v</a:t>
            </a:r>
            <a:r>
              <a:rPr lang="en-US" altLang="zh-TW" sz="2400" baseline="-25000" dirty="0" err="1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= 10</a:t>
            </a:r>
            <a:r>
              <a:rPr lang="en-US" altLang="zh-TW" sz="2400" baseline="300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-4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ru-RU" altLang="zh-TW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Р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Mpa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en-US" altLang="zh-TW" sz="2400" dirty="0" err="1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exp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((D-E)/RT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，化學反應速度</a:t>
            </a:r>
            <a:r>
              <a:rPr lang="zh-TW" altLang="en-US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大氣壓力、 </a:t>
            </a:r>
            <a:r>
              <a:rPr lang="ru-RU" altLang="zh-TW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Т = 1550 </a:t>
            </a:r>
            <a:r>
              <a:rPr lang="ru-RU" altLang="zh-TW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К</a:t>
            </a:r>
            <a:r>
              <a:rPr lang="en-US" altLang="zh-TW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與　</a:t>
            </a:r>
            <a:r>
              <a:rPr lang="ru-RU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Р </a:t>
            </a:r>
            <a:r>
              <a:rPr lang="ru-RU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= 30 </a:t>
            </a:r>
            <a:r>
              <a:rPr lang="en-US" sz="2400" dirty="0" err="1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Mpa</a:t>
            </a: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ru-RU" altLang="zh-TW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Т </a:t>
            </a:r>
            <a:r>
              <a:rPr lang="ru-RU" altLang="zh-TW" sz="2400" dirty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= </a:t>
            </a:r>
            <a:r>
              <a:rPr lang="en-US" altLang="zh-TW" sz="2400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780 </a:t>
            </a:r>
            <a:r>
              <a:rPr lang="ru-RU" altLang="zh-TW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К</a:t>
            </a:r>
            <a:r>
              <a:rPr lang="zh-TW" altLang="en-US" sz="2400" dirty="0" smtClean="0">
                <a:solidFill>
                  <a:schemeClr val="tx2"/>
                </a:solidFill>
                <a:latin typeface="+mn-lt"/>
                <a:ea typeface="微軟正黑體" pitchFamily="34" charset="-120"/>
              </a:rPr>
              <a:t>是</a:t>
            </a:r>
            <a:r>
              <a:rPr lang="zh-TW" altLang="en-US" sz="2400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相同。</a:t>
            </a:r>
            <a:endParaRPr lang="en-US" sz="2400" dirty="0" smtClean="0">
              <a:solidFill>
                <a:schemeClr val="tx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285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>
            <a:spLocks noGrp="1"/>
          </p:cNvSpPr>
          <p:nvPr>
            <p:ph type="title"/>
          </p:nvPr>
        </p:nvSpPr>
        <p:spPr>
          <a:xfrm>
            <a:off x="1479550" y="2501569"/>
            <a:ext cx="8878888" cy="1117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/>
                </a:solidFill>
                <a:latin typeface="+mn-lt"/>
              </a:rPr>
              <a:t>WPR Technology</a:t>
            </a:r>
            <a:endParaRPr lang="ru-RU" sz="54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>
            <a:spLocks noGrp="1"/>
          </p:cNvSpPr>
          <p:nvPr>
            <p:ph type="title"/>
          </p:nvPr>
        </p:nvSpPr>
        <p:spPr>
          <a:xfrm>
            <a:off x="1479639" y="2171717"/>
            <a:ext cx="8879012" cy="272687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Building </a:t>
            </a:r>
            <a:br>
              <a:rPr lang="en-US" sz="4400" dirty="0" smtClean="0">
                <a:solidFill>
                  <a:schemeClr val="tx2"/>
                </a:solidFill>
                <a:latin typeface="+mn-lt"/>
              </a:rPr>
            </a:br>
            <a:r>
              <a:rPr lang="en-US" sz="4400" b="1" dirty="0" smtClean="0">
                <a:solidFill>
                  <a:schemeClr val="tx2"/>
                </a:solidFill>
                <a:latin typeface="+mn-lt"/>
              </a:rPr>
              <a:t>Taiwan-Russia </a:t>
            </a:r>
            <a:br>
              <a:rPr lang="en-US" sz="44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4400" dirty="0" smtClean="0">
                <a:solidFill>
                  <a:schemeClr val="tx2"/>
                </a:solidFill>
                <a:latin typeface="+mn-lt"/>
              </a:rPr>
              <a:t>WRP Business</a:t>
            </a:r>
            <a:endParaRPr lang="ru-RU" sz="48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4" y="5992585"/>
            <a:ext cx="604610" cy="60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Картинки по запросу флаг рф тайван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313" y="232741"/>
            <a:ext cx="1143000" cy="7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флаг рф тайван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31" y="228601"/>
            <a:ext cx="1153402" cy="7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8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23" y="267151"/>
            <a:ext cx="10515600" cy="91776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+mn-lt"/>
              </a:rPr>
              <a:t>Action Plan </a:t>
            </a: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for LWRP </a:t>
            </a:r>
            <a:r>
              <a:rPr lang="ru-RU" sz="3600" dirty="0" smtClean="0">
                <a:solidFill>
                  <a:schemeClr val="tx2"/>
                </a:solidFill>
                <a:latin typeface="+mn-lt"/>
              </a:rPr>
              <a:t>и </a:t>
            </a: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HWRP</a:t>
            </a:r>
            <a:endParaRPr lang="ru-RU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149" y="1485169"/>
            <a:ext cx="11158751" cy="4808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Main </a:t>
            </a:r>
            <a:r>
              <a:rPr lang="en-US" sz="2400" dirty="0">
                <a:solidFill>
                  <a:schemeClr val="tx2"/>
                </a:solidFill>
              </a:rPr>
              <a:t>stages of work: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1. </a:t>
            </a:r>
            <a:r>
              <a:rPr lang="en-US" sz="2000" b="1" dirty="0" smtClean="0">
                <a:solidFill>
                  <a:schemeClr val="tx2"/>
                </a:solidFill>
              </a:rPr>
              <a:t>Pre-work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- choice of production facilities, development of technical specifications, </a:t>
            </a:r>
            <a:r>
              <a:rPr lang="en-US" sz="2000" dirty="0" smtClean="0">
                <a:solidFill>
                  <a:schemeClr val="tx2"/>
                </a:solidFill>
              </a:rPr>
              <a:t>preliminary </a:t>
            </a:r>
            <a:r>
              <a:rPr lang="en-US" sz="2000" dirty="0">
                <a:solidFill>
                  <a:schemeClr val="tx2"/>
                </a:solidFill>
              </a:rPr>
              <a:t>consent of the supervisory authorities.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2. </a:t>
            </a:r>
            <a:r>
              <a:rPr lang="en-US" sz="2000" b="1" dirty="0" smtClean="0">
                <a:solidFill>
                  <a:schemeClr val="tx2"/>
                </a:solidFill>
              </a:rPr>
              <a:t>Development </a:t>
            </a:r>
            <a:r>
              <a:rPr lang="en-US" sz="2000" b="1" dirty="0">
                <a:solidFill>
                  <a:schemeClr val="tx2"/>
                </a:solidFill>
              </a:rPr>
              <a:t>Project </a:t>
            </a:r>
            <a:r>
              <a:rPr lang="en-US" sz="2000" dirty="0">
                <a:solidFill>
                  <a:schemeClr val="tx2"/>
                </a:solidFill>
              </a:rPr>
              <a:t>- selection of suppliers of standard equipment, contracts for the development and delivery of non-standard equipment.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3. </a:t>
            </a:r>
            <a:r>
              <a:rPr lang="en-US" sz="2000" b="1" dirty="0" smtClean="0">
                <a:solidFill>
                  <a:schemeClr val="tx2"/>
                </a:solidFill>
              </a:rPr>
              <a:t>Manufacturing</a:t>
            </a:r>
            <a:r>
              <a:rPr lang="en-US" sz="2000" dirty="0">
                <a:solidFill>
                  <a:schemeClr val="tx2"/>
                </a:solidFill>
              </a:rPr>
              <a:t>, installation, commissioning </a:t>
            </a:r>
            <a:r>
              <a:rPr lang="en-US" sz="2000" dirty="0" smtClean="0">
                <a:solidFill>
                  <a:schemeClr val="tx2"/>
                </a:solidFill>
              </a:rPr>
              <a:t>of Technology Complexes.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4. </a:t>
            </a:r>
            <a:r>
              <a:rPr lang="en-US" sz="2000" b="1" dirty="0" smtClean="0">
                <a:solidFill>
                  <a:schemeClr val="tx2"/>
                </a:solidFill>
              </a:rPr>
              <a:t>Pilot </a:t>
            </a:r>
            <a:r>
              <a:rPr lang="en-US" sz="2000" b="1" dirty="0">
                <a:solidFill>
                  <a:schemeClr val="tx2"/>
                </a:solidFill>
              </a:rPr>
              <a:t>operation </a:t>
            </a:r>
            <a:r>
              <a:rPr lang="en-US" sz="2000" dirty="0">
                <a:solidFill>
                  <a:schemeClr val="tx2"/>
                </a:solidFill>
              </a:rPr>
              <a:t>at the industrial site.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5. </a:t>
            </a:r>
            <a:r>
              <a:rPr lang="en-US" sz="2000" b="1" dirty="0" smtClean="0">
                <a:solidFill>
                  <a:schemeClr val="tx2"/>
                </a:solidFill>
              </a:rPr>
              <a:t>Development </a:t>
            </a:r>
            <a:r>
              <a:rPr lang="en-US" sz="2000" b="1" dirty="0">
                <a:solidFill>
                  <a:schemeClr val="tx2"/>
                </a:solidFill>
              </a:rPr>
              <a:t>of the documentation </a:t>
            </a:r>
            <a:r>
              <a:rPr lang="en-US" sz="2000" dirty="0">
                <a:solidFill>
                  <a:schemeClr val="tx2"/>
                </a:solidFill>
              </a:rPr>
              <a:t>for the serial production of the TC.</a:t>
            </a:r>
          </a:p>
          <a:p>
            <a:pPr marL="0" indent="0">
              <a:buNone/>
            </a:pPr>
            <a:endParaRPr lang="en-US" sz="7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	Performance time *: 		6 </a:t>
            </a:r>
            <a:r>
              <a:rPr lang="en-US" sz="1800" dirty="0">
                <a:solidFill>
                  <a:schemeClr val="tx2"/>
                </a:solidFill>
              </a:rPr>
              <a:t>- 9 months (LWRP) </a:t>
            </a:r>
            <a:r>
              <a:rPr lang="en-US" sz="1800" dirty="0" smtClean="0">
                <a:solidFill>
                  <a:schemeClr val="tx2"/>
                </a:solidFill>
              </a:rPr>
              <a:t>and 9 </a:t>
            </a:r>
            <a:r>
              <a:rPr lang="en-US" sz="1800" dirty="0">
                <a:solidFill>
                  <a:schemeClr val="tx2"/>
                </a:solidFill>
              </a:rPr>
              <a:t>- 11 months (HWRP)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	Staffing:				11 </a:t>
            </a:r>
            <a:r>
              <a:rPr lang="en-US" sz="1800" dirty="0">
                <a:solidFill>
                  <a:schemeClr val="tx2"/>
                </a:solidFill>
              </a:rPr>
              <a:t>employees (5 + 6 Russian Taiwan) 2 project (</a:t>
            </a:r>
            <a:r>
              <a:rPr lang="en-US" sz="1800" dirty="0" smtClean="0">
                <a:solidFill>
                  <a:schemeClr val="tx2"/>
                </a:solidFill>
              </a:rPr>
              <a:t>see.part.3</a:t>
            </a:r>
            <a:r>
              <a:rPr lang="en-US" sz="1800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	Note</a:t>
            </a:r>
            <a:r>
              <a:rPr lang="en-US" sz="1800" dirty="0">
                <a:solidFill>
                  <a:schemeClr val="tx2"/>
                </a:solidFill>
              </a:rPr>
              <a:t>: * after a specified pre-work (claim 1</a:t>
            </a:r>
            <a:r>
              <a:rPr lang="en-US" sz="1800" dirty="0" smtClean="0">
                <a:solidFill>
                  <a:schemeClr val="tx2"/>
                </a:solidFill>
              </a:rPr>
              <a:t>).</a:t>
            </a:r>
            <a:endParaRPr lang="ru-RU" sz="1800" dirty="0">
              <a:solidFill>
                <a:schemeClr val="tx2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4149" y="1141289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3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48" y="581014"/>
            <a:ext cx="10945505" cy="1143000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chemeClr val="tx2"/>
                </a:solidFill>
                <a:latin typeface="+mn-lt"/>
              </a:rPr>
              <a:t>試驗性高科技複合性低溫</a:t>
            </a:r>
            <a:r>
              <a:rPr lang="en-US" altLang="zh-TW" sz="3600" dirty="0" smtClean="0">
                <a:solidFill>
                  <a:schemeClr val="tx2"/>
                </a:solidFill>
                <a:latin typeface="+mn-lt"/>
              </a:rPr>
              <a:t>WRP</a:t>
            </a:r>
            <a:r>
              <a:rPr lang="zh-TW" altLang="en-US" sz="3600" dirty="0" smtClean="0">
                <a:solidFill>
                  <a:schemeClr val="tx2"/>
                </a:solidFill>
                <a:latin typeface="+mn-lt"/>
              </a:rPr>
              <a:t>及高溫</a:t>
            </a:r>
            <a:r>
              <a:rPr lang="en-US" altLang="zh-TW" sz="3600" dirty="0" smtClean="0">
                <a:solidFill>
                  <a:schemeClr val="tx2"/>
                </a:solidFill>
                <a:latin typeface="+mn-lt"/>
              </a:rPr>
              <a:t>WRP</a:t>
            </a:r>
            <a:endParaRPr lang="ru-RU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058" y="2065948"/>
            <a:ext cx="10456614" cy="43511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 smtClean="0">
                <a:solidFill>
                  <a:schemeClr val="tx2"/>
                </a:solidFill>
              </a:rPr>
              <a:t>2</a:t>
            </a:r>
            <a:r>
              <a:rPr lang="zh-TW" altLang="en-US" sz="2400" dirty="0" smtClean="0">
                <a:solidFill>
                  <a:schemeClr val="tx2"/>
                </a:solidFill>
              </a:rPr>
              <a:t>種高科技複合性技術</a:t>
            </a:r>
            <a:r>
              <a:rPr lang="ru-RU" sz="2400" dirty="0" smtClean="0">
                <a:solidFill>
                  <a:schemeClr val="tx2"/>
                </a:solidFill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А.  </a:t>
            </a:r>
            <a:r>
              <a:rPr lang="zh-TW" altLang="en-US" sz="2400" dirty="0" smtClean="0">
                <a:solidFill>
                  <a:schemeClr val="tx2"/>
                </a:solidFill>
              </a:rPr>
              <a:t>低溫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WRP (LWRP) </a:t>
            </a:r>
            <a:r>
              <a:rPr lang="ru-RU" sz="2400" dirty="0" smtClean="0">
                <a:solidFill>
                  <a:schemeClr val="tx2"/>
                </a:solidFill>
              </a:rPr>
              <a:t>                		-</a:t>
            </a:r>
            <a:r>
              <a:rPr lang="en-US" sz="2400" dirty="0" smtClean="0">
                <a:solidFill>
                  <a:schemeClr val="tx2"/>
                </a:solidFill>
              </a:rPr>
              <a:t> T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&lt;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200 °C;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solidFill>
                  <a:schemeClr val="tx2"/>
                </a:solidFill>
              </a:rPr>
              <a:t>Б.  </a:t>
            </a:r>
            <a:r>
              <a:rPr lang="zh-TW" altLang="en-US" sz="2400" dirty="0" smtClean="0">
                <a:solidFill>
                  <a:schemeClr val="tx2"/>
                </a:solidFill>
              </a:rPr>
              <a:t>高溫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WRP (HWRP) </a:t>
            </a:r>
            <a:r>
              <a:rPr lang="ru-RU" sz="2400" dirty="0" smtClean="0">
                <a:solidFill>
                  <a:schemeClr val="tx2"/>
                </a:solidFill>
              </a:rPr>
              <a:t>            		-</a:t>
            </a:r>
            <a:r>
              <a:rPr lang="en-US" sz="2400" dirty="0" smtClean="0">
                <a:solidFill>
                  <a:schemeClr val="tx2"/>
                </a:solidFill>
              </a:rPr>
              <a:t> T </a:t>
            </a:r>
            <a:r>
              <a:rPr lang="en-US" sz="2400" dirty="0">
                <a:solidFill>
                  <a:schemeClr val="tx2"/>
                </a:solidFill>
              </a:rPr>
              <a:t>&lt;</a:t>
            </a:r>
            <a:r>
              <a:rPr lang="ru-RU" sz="2400" dirty="0" smtClean="0">
                <a:solidFill>
                  <a:schemeClr val="tx2"/>
                </a:solidFill>
              </a:rPr>
              <a:t> 700 </a:t>
            </a:r>
            <a:r>
              <a:rPr lang="en-US" sz="2400" dirty="0" smtClean="0">
                <a:solidFill>
                  <a:schemeClr val="tx2"/>
                </a:solidFill>
              </a:rPr>
              <a:t>°</a:t>
            </a:r>
            <a:r>
              <a:rPr lang="ru-RU" sz="2400" dirty="0" smtClean="0">
                <a:solidFill>
                  <a:schemeClr val="tx2"/>
                </a:solidFill>
              </a:rPr>
              <a:t>С.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200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chemeClr val="tx2"/>
                </a:solidFill>
              </a:rPr>
              <a:t>產能</a:t>
            </a:r>
            <a:r>
              <a:rPr lang="en-US" altLang="zh-TW" sz="2400" dirty="0" smtClean="0">
                <a:solidFill>
                  <a:schemeClr val="tx2"/>
                </a:solidFill>
              </a:rPr>
              <a:t>(</a:t>
            </a:r>
            <a:r>
              <a:rPr lang="zh-TW" altLang="en-US" sz="2400" dirty="0" smtClean="0">
                <a:solidFill>
                  <a:schemeClr val="tx2"/>
                </a:solidFill>
              </a:rPr>
              <a:t>濕度</a:t>
            </a:r>
            <a:r>
              <a:rPr lang="en-US" sz="2400" dirty="0" smtClean="0">
                <a:solidFill>
                  <a:schemeClr val="tx2"/>
                </a:solidFill>
              </a:rPr>
              <a:t>90% </a:t>
            </a:r>
            <a:r>
              <a:rPr lang="zh-TW" altLang="en-US" sz="2400" dirty="0" smtClean="0">
                <a:solidFill>
                  <a:schemeClr val="tx2"/>
                </a:solidFill>
              </a:rPr>
              <a:t>的廢料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r>
              <a:rPr lang="ru-RU" sz="2400" dirty="0" smtClean="0">
                <a:solidFill>
                  <a:schemeClr val="tx2"/>
                </a:solidFill>
              </a:rPr>
              <a:t>           	- 75 </a:t>
            </a:r>
            <a:r>
              <a:rPr lang="en-US" sz="2400" dirty="0" smtClean="0">
                <a:solidFill>
                  <a:schemeClr val="tx2"/>
                </a:solidFill>
              </a:rPr>
              <a:t>ton/day</a:t>
            </a:r>
            <a:r>
              <a:rPr lang="ru-RU" sz="2400" dirty="0" smtClean="0">
                <a:solidFill>
                  <a:schemeClr val="tx2"/>
                </a:solidFill>
              </a:rPr>
              <a:t>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4149" y="1445692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3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49" y="20183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2"/>
                </a:solidFill>
                <a:latin typeface="+mn-lt"/>
              </a:rPr>
              <a:t>低溫</a:t>
            </a:r>
            <a:r>
              <a:rPr lang="ru-RU" sz="3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+mn-lt"/>
              </a:rPr>
              <a:t>WRP</a:t>
            </a: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 (LWRP – 75)</a:t>
            </a:r>
            <a:endParaRPr lang="ru-RU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910" y="1463220"/>
            <a:ext cx="10515600" cy="607335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chemeClr val="tx2"/>
                </a:solidFill>
              </a:rPr>
              <a:t>主要應用</a:t>
            </a:r>
            <a:r>
              <a:rPr lang="ru-RU" sz="2400" dirty="0" smtClean="0">
                <a:solidFill>
                  <a:schemeClr val="tx2"/>
                </a:solidFill>
              </a:rPr>
              <a:t>:</a:t>
            </a:r>
          </a:p>
          <a:p>
            <a:pPr marL="0" indent="0">
              <a:buNone/>
            </a:pPr>
            <a:endParaRPr lang="ru-RU" sz="2400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59769"/>
              </p:ext>
            </p:extLst>
          </p:nvPr>
        </p:nvGraphicFramePr>
        <p:xfrm>
          <a:off x="636815" y="2109776"/>
          <a:ext cx="10923815" cy="3797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6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33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產品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生料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廢料種類</a:t>
                      </a:r>
                      <a:r>
                        <a:rPr lang="en-US" altLang="zh-TW" dirty="0" smtClean="0"/>
                        <a:t>)</a:t>
                      </a:r>
                      <a:r>
                        <a:rPr lang="en-US" dirty="0" smtClean="0"/>
                        <a:t>Raw material </a:t>
                      </a:r>
                    </a:p>
                    <a:p>
                      <a:pPr algn="ctr"/>
                      <a:r>
                        <a:rPr lang="en-US" dirty="0" smtClean="0"/>
                        <a:t>(type of waste)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Effect</a:t>
                      </a:r>
                      <a:r>
                        <a:rPr lang="zh-TW" altLang="en-US" dirty="0" smtClean="0"/>
                        <a:t>效益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3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有機礦物肥料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液體肥料，污水污泥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大量的農業和城市的廢物回收利用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93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作為飼料來源的蛋白質肉末和骨製品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瘟疫，死動物和鳥類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動物疫情的預防</a:t>
                      </a:r>
                      <a:r>
                        <a:rPr lang="en-US" altLang="zh-TW" sz="16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並消除因疫情造成的後果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93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纖維素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木絲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提高造紙廠的效能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93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木製化學產品（腐殖酸，糠醛，蠟等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泥炭，褐煤，腐泥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生產有價值且有市銷通路的產品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14149" y="1353566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7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923" y="23449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n-lt"/>
              </a:rPr>
              <a:t>LWRP </a:t>
            </a:r>
            <a:r>
              <a:rPr lang="en-US" sz="3600" dirty="0">
                <a:solidFill>
                  <a:schemeClr val="tx2"/>
                </a:solidFill>
                <a:latin typeface="+mn-lt"/>
              </a:rPr>
              <a:t>-</a:t>
            </a: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 75 </a:t>
            </a:r>
            <a:endParaRPr lang="ru-RU" sz="3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4149" y="1353566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765448"/>
              </p:ext>
            </p:extLst>
          </p:nvPr>
        </p:nvGraphicFramePr>
        <p:xfrm>
          <a:off x="898071" y="1772087"/>
          <a:ext cx="10661582" cy="4458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4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4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80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單元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功能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7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準備機組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標準化流程、研磨</a:t>
                      </a:r>
                      <a:r>
                        <a:rPr lang="en-US" altLang="zh-TW" sz="18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異物移除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normalization flow, grinding, removal of foreign objects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7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solidFill>
                            <a:schemeClr val="tx2"/>
                          </a:solidFill>
                        </a:rPr>
                        <a:t>熱化學反應器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Thermo-chemical reactor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加熱去污，木質素溶解，水解等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7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solidFill>
                            <a:schemeClr val="tx2"/>
                          </a:solidFill>
                        </a:rPr>
                        <a:t>最終產物完成單元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End product finishing unit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礦物質添加、排出個別成份等。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7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solidFill>
                            <a:schemeClr val="tx2"/>
                          </a:solidFill>
                        </a:rPr>
                        <a:t>包裝單元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Packaging unit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包裝、真空包裝、太空包、裝槽等。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7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1" dirty="0" smtClean="0">
                          <a:solidFill>
                            <a:schemeClr val="tx2"/>
                          </a:solidFill>
                        </a:rPr>
                        <a:t>具自主自給供應系統的集裝箱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Container with autonomous self-sufficient system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	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tx2"/>
                          </a:solidFill>
                        </a:rPr>
                        <a:t>製程設備的安置、生產線的控制系統及淨化</a:t>
                      </a:r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placing of process equipment, control systems and decontamination of the production line.</a:t>
                      </a:r>
                      <a:endParaRPr lang="ru-RU" sz="18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1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2" y="8164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chemeClr val="tx2"/>
                </a:solidFill>
                <a:latin typeface="+mn-lt"/>
              </a:rPr>
              <a:t>高溫</a:t>
            </a:r>
            <a:r>
              <a:rPr lang="ru-RU" sz="3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  <a:latin typeface="+mn-lt"/>
              </a:rPr>
              <a:t>WRP </a:t>
            </a:r>
            <a:r>
              <a:rPr lang="en-US" sz="3600" dirty="0" smtClean="0">
                <a:solidFill>
                  <a:schemeClr val="tx2"/>
                </a:solidFill>
                <a:latin typeface="+mn-lt"/>
              </a:rPr>
              <a:t>(HWRP – 75)</a:t>
            </a:r>
            <a:endParaRPr lang="ru-RU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6855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主要應用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14385"/>
              </p:ext>
            </p:extLst>
          </p:nvPr>
        </p:nvGraphicFramePr>
        <p:xfrm>
          <a:off x="859810" y="1940663"/>
          <a:ext cx="10700818" cy="4275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8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4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3454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輸出產品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原材料</a:t>
                      </a:r>
                    </a:p>
                    <a:p>
                      <a:pPr algn="ctr"/>
                      <a:r>
                        <a:rPr lang="zh-TW" altLang="en-US" sz="1800" dirty="0" smtClean="0"/>
                        <a:t>（廢棄物的類型）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結果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6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甲烷，木炭，</a:t>
                      </a:r>
                    </a:p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技術水</a:t>
                      </a:r>
                      <a:endParaRPr lang="en-US" sz="16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液體肥料，污水污泥，生活垃圾，木質素，雜糧酒精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大量的農業及城市廢料回收再利用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3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鹽酸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持久性有機污染物、農藥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徹底消除持久性的有機污染物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71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鹽酸、有機產品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化學武器（</a:t>
                      </a:r>
                      <a:r>
                        <a:rPr lang="en-US" altLang="zh-TW" sz="1600" dirty="0" smtClean="0">
                          <a:solidFill>
                            <a:schemeClr val="tx2"/>
                          </a:solidFill>
                        </a:rPr>
                        <a:t>CW</a:t>
                      </a:r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）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完全處置化學武器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3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High-caloric gas, liquid and charcoal</a:t>
                      </a:r>
                    </a:p>
                    <a:p>
                      <a:r>
                        <a:rPr lang="zh-TW" altLang="en-US" sz="1600" b="1" dirty="0" smtClean="0">
                          <a:solidFill>
                            <a:schemeClr val="tx2"/>
                          </a:solidFill>
                        </a:rPr>
                        <a:t>高熱量氣體，液體和木炭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褐煤，腐泥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Recycling directly on the fields of low-calorie high-calorie fuels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tx2"/>
                          </a:solidFill>
                        </a:rPr>
                        <a:t>直接在低熱量高熱量的燃料領域的回收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9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Desulfurized hydrocarbons</a:t>
                      </a:r>
                      <a:endParaRPr lang="ru-RU" sz="16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Acid tars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Recycling of acid tars</a:t>
                      </a:r>
                      <a:endParaRPr lang="ru-RU" sz="16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14149" y="1173947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4" y="15284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n-lt"/>
              </a:rPr>
              <a:t>HWRP - 75</a:t>
            </a:r>
            <a:endParaRPr lang="ru-RU" sz="3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4149" y="1288250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291080"/>
              </p:ext>
            </p:extLst>
          </p:nvPr>
        </p:nvGraphicFramePr>
        <p:xfrm>
          <a:off x="849085" y="1634066"/>
          <a:ext cx="10711543" cy="442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0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97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Unit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Function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Preparation unit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normalization flow, grinding, removal of foreign objects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Thermo-chemical reactor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thermal destruction of biopolymers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End product finishing unit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separation of the individual components, cleaning commodity products, etc.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5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Storage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storage and distribution of refined products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Energy system</a:t>
                      </a:r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	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co-generation of electricity and thermal energy from the resulting products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6</a:t>
                      </a:r>
                    </a:p>
                    <a:p>
                      <a:endParaRPr lang="ru-RU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</a:rPr>
                        <a:t>Container with autonomous self-sufficient system</a:t>
                      </a:r>
                      <a:r>
                        <a:rPr lang="ru-RU" sz="1800" dirty="0" smtClean="0">
                          <a:solidFill>
                            <a:schemeClr val="tx2"/>
                          </a:solidFill>
                        </a:rPr>
                        <a:t>	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placing of technological and power equipment, control systems and fire protection.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3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607" y="2508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+mn-lt"/>
              </a:rPr>
              <a:t>Conclusion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786" y="1811977"/>
            <a:ext cx="1082486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/>
              <a:t>	</a:t>
            </a:r>
            <a:r>
              <a:rPr lang="en-US" dirty="0">
                <a:solidFill>
                  <a:srgbClr val="002060"/>
                </a:solidFill>
              </a:rPr>
              <a:t>It should be </a:t>
            </a:r>
            <a:r>
              <a:rPr lang="en-US" dirty="0" smtClean="0">
                <a:solidFill>
                  <a:srgbClr val="002060"/>
                </a:solidFill>
              </a:rPr>
              <a:t>specially noted </a:t>
            </a:r>
            <a:r>
              <a:rPr lang="en-US" dirty="0">
                <a:solidFill>
                  <a:srgbClr val="002060"/>
                </a:solidFill>
              </a:rPr>
              <a:t>that the choice of Taiwan, among other </a:t>
            </a:r>
            <a:r>
              <a:rPr lang="en-US" dirty="0" smtClean="0">
                <a:solidFill>
                  <a:srgbClr val="002060"/>
                </a:solidFill>
              </a:rPr>
              <a:t>potential partners </a:t>
            </a:r>
            <a:r>
              <a:rPr lang="en-US" dirty="0">
                <a:solidFill>
                  <a:srgbClr val="002060"/>
                </a:solidFill>
              </a:rPr>
              <a:t>to promote the </a:t>
            </a:r>
            <a:r>
              <a:rPr lang="en-US" dirty="0" smtClean="0">
                <a:solidFill>
                  <a:srgbClr val="002060"/>
                </a:solidFill>
              </a:rPr>
              <a:t>WRP business </a:t>
            </a:r>
            <a:r>
              <a:rPr lang="en-US" dirty="0">
                <a:solidFill>
                  <a:srgbClr val="002060"/>
                </a:solidFill>
              </a:rPr>
              <a:t>in terms of bringing development to production models, and further production of standard </a:t>
            </a:r>
            <a:r>
              <a:rPr lang="en-US" dirty="0" smtClean="0">
                <a:solidFill>
                  <a:srgbClr val="002060"/>
                </a:solidFill>
              </a:rPr>
              <a:t>equipment, is </a:t>
            </a:r>
            <a:r>
              <a:rPr lang="en-US" dirty="0">
                <a:solidFill>
                  <a:srgbClr val="002060"/>
                </a:solidFill>
              </a:rPr>
              <a:t>not accidental </a:t>
            </a:r>
            <a:r>
              <a:rPr lang="en-US" dirty="0" smtClean="0">
                <a:solidFill>
                  <a:srgbClr val="002060"/>
                </a:solidFill>
              </a:rPr>
              <a:t>– there is a deep </a:t>
            </a:r>
            <a:r>
              <a:rPr lang="en-US" dirty="0">
                <a:solidFill>
                  <a:srgbClr val="002060"/>
                </a:solidFill>
              </a:rPr>
              <a:t>relationship of trust between the Russian Academy of Engineering and the Taiwan branch of the International Academy of Engineering, as well as traditional wide scientific contacts between Russia and Taiwan.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002060"/>
                </a:solidFill>
              </a:rPr>
              <a:t>	 Especially need to thank for their support of the Project Dr. </a:t>
            </a:r>
            <a:r>
              <a:rPr lang="en-US" b="1" dirty="0">
                <a:solidFill>
                  <a:srgbClr val="002060"/>
                </a:solidFill>
              </a:rPr>
              <a:t>Samuel </a:t>
            </a:r>
            <a:r>
              <a:rPr lang="en-US" b="1" dirty="0" smtClean="0">
                <a:solidFill>
                  <a:srgbClr val="002060"/>
                </a:solidFill>
              </a:rPr>
              <a:t>Yin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(Taiwan) and the President of the MIA </a:t>
            </a:r>
            <a:r>
              <a:rPr lang="en-US" b="1" dirty="0" err="1">
                <a:solidFill>
                  <a:srgbClr val="002060"/>
                </a:solidFill>
              </a:rPr>
              <a:t>Gusev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B.V.</a:t>
            </a:r>
            <a:endParaRPr lang="ru-RU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14149" y="1320908"/>
            <a:ext cx="10945505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6" y="6225232"/>
            <a:ext cx="388292" cy="38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Картинки по запросу флаг рф тайван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686" y="508325"/>
            <a:ext cx="857140" cy="57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Картинки по запросу флаг рф тайван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808" y="504185"/>
            <a:ext cx="864941" cy="5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>
            <a:spLocks noGrp="1"/>
          </p:cNvSpPr>
          <p:nvPr>
            <p:ph type="title"/>
          </p:nvPr>
        </p:nvSpPr>
        <p:spPr>
          <a:xfrm>
            <a:off x="1479550" y="2460625"/>
            <a:ext cx="8878888" cy="1117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i="1" dirty="0" smtClean="0">
                <a:solidFill>
                  <a:schemeClr val="tx2"/>
                </a:solidFill>
                <a:latin typeface="+mn-lt"/>
              </a:rPr>
              <a:t>Thank You!</a:t>
            </a:r>
            <a:endParaRPr lang="ru-RU" sz="4400" i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одзаголовок 2"/>
          <p:cNvSpPr txBox="1">
            <a:spLocks/>
          </p:cNvSpPr>
          <p:nvPr/>
        </p:nvSpPr>
        <p:spPr bwMode="auto">
          <a:xfrm>
            <a:off x="3535363" y="4913313"/>
            <a:ext cx="49117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000">
                <a:solidFill>
                  <a:schemeClr val="tx2"/>
                </a:solidFill>
                <a:latin typeface="Calibri" pitchFamily="34" charset="0"/>
              </a:rPr>
              <a:t>Prof. Sergey Pashkin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000">
                <a:solidFill>
                  <a:schemeClr val="tx2"/>
                </a:solidFill>
                <a:latin typeface="Calibri" pitchFamily="34" charset="0"/>
                <a:hlinkClick r:id="rId4"/>
              </a:rPr>
              <a:t>super.z262@yandex.ru</a:t>
            </a:r>
            <a:endParaRPr lang="en-US" sz="2000">
              <a:solidFill>
                <a:schemeClr val="tx2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000">
                <a:solidFill>
                  <a:schemeClr val="tx2"/>
                </a:solidFill>
                <a:latin typeface="Calibri" pitchFamily="34" charset="0"/>
              </a:rPr>
              <a:t>Moscow, Russia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66900" y="223838"/>
            <a:ext cx="5175250" cy="1042987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Russian Academy of Engineering (RAE)</a:t>
            </a:r>
          </a:p>
          <a:p>
            <a:pPr algn="l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</a:rPr>
              <a:t>International Academy of Engineering (IAE)</a:t>
            </a:r>
            <a:endParaRPr lang="ru-RU" sz="20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3863" y="1377950"/>
            <a:ext cx="111363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6" name="Рисунок 3"/>
          <p:cNvPicPr>
            <a:picLocks noChangeAspect="1"/>
          </p:cNvPicPr>
          <p:nvPr/>
        </p:nvPicPr>
        <p:blipFill>
          <a:blip r:embed="rId5"/>
          <a:srcRect b="37569"/>
          <a:stretch>
            <a:fillRect/>
          </a:stretch>
        </p:blipFill>
        <p:spPr bwMode="auto">
          <a:xfrm>
            <a:off x="284163" y="112713"/>
            <a:ext cx="1582737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5757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b="1" dirty="0" smtClean="0">
                <a:latin typeface="微軟正黑體" pitchFamily="34" charset="-120"/>
                <a:ea typeface="微軟正黑體" pitchFamily="34" charset="-120"/>
              </a:rPr>
              <a:t>俄帕什金教授所開發之生質能源技術</a:t>
            </a:r>
            <a:r>
              <a:rPr lang="en-US" altLang="zh-TW" sz="4200" b="1" dirty="0" smtClean="0">
                <a:latin typeface="微軟正黑體" pitchFamily="34" charset="-120"/>
                <a:ea typeface="微軟正黑體" pitchFamily="34" charset="-120"/>
              </a:rPr>
              <a:t>(WRP)</a:t>
            </a:r>
            <a:endParaRPr lang="zh-TW" altLang="en-US" sz="4200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732893"/>
              </p:ext>
            </p:extLst>
          </p:nvPr>
        </p:nvGraphicFramePr>
        <p:xfrm>
          <a:off x="299558" y="1318736"/>
          <a:ext cx="11592647" cy="52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6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9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4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800" dirty="0" smtClean="0"/>
                        <a:t>TYPE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項目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產物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狀態</a:t>
                      </a:r>
                      <a:endParaRPr lang="zh-TW" altLang="en-US" sz="28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8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淨化</a:t>
                      </a:r>
                      <a:r>
                        <a:rPr lang="en-US" altLang="zh-TW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殺菌</a:t>
                      </a:r>
                      <a:r>
                        <a:rPr lang="en-US" altLang="zh-TW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處理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動物飼料、有機肥料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原型機開發試驗成功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8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氣化處理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甲烷</a:t>
                      </a:r>
                      <a:endParaRPr lang="zh-TW" altLang="en-US" sz="2800" b="1" dirty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effectLst/>
                        </a:rPr>
                        <a:t>原型機開發試驗成功</a:t>
                      </a:r>
                      <a:endParaRPr lang="zh-TW" altLang="en-US" sz="2800" b="1" dirty="0" smtClean="0"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800" dirty="0" smtClean="0"/>
                        <a:t>3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能源製造設備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電、熱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開發中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TW" sz="2800" dirty="0" smtClean="0"/>
                        <a:t>4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化工產品製造設備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800" dirty="0" smtClean="0"/>
                        <a:t>聚乙</a:t>
                      </a:r>
                      <a:r>
                        <a:rPr lang="en-US" altLang="zh-TW" sz="2800" dirty="0" smtClean="0"/>
                        <a:t>烯</a:t>
                      </a:r>
                      <a:r>
                        <a:rPr lang="zh-TW" altLang="en-US" sz="2800" dirty="0" smtClean="0"/>
                        <a:t>、酒精、汽油等</a:t>
                      </a:r>
                      <a:endParaRPr lang="zh-TW" altLang="en-US" sz="28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/>
                        <a:t>開發中</a:t>
                      </a:r>
                      <a:endParaRPr lang="zh-TW" altLang="en-US" sz="2800" dirty="0" smtClean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0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0042" y="1040524"/>
            <a:ext cx="10825267" cy="5281448"/>
          </a:xfrm>
        </p:spPr>
        <p:txBody>
          <a:bodyPr>
            <a:noAutofit/>
          </a:bodyPr>
          <a:lstStyle/>
          <a:p>
            <a:pPr algn="l"/>
            <a:r>
              <a:rPr lang="ru-RU" altLang="zh-TW" sz="2000" b="1" dirty="0">
                <a:solidFill>
                  <a:schemeClr val="tx1"/>
                </a:solidFill>
                <a:ea typeface="微軟正黑體" pitchFamily="34" charset="-120"/>
              </a:rPr>
              <a:t>СПРАВКА                                                                                                                                                   </a:t>
            </a:r>
            <a:r>
              <a:rPr lang="en-US" altLang="zh-TW" sz="2000" b="1" dirty="0" smtClean="0">
                <a:solidFill>
                  <a:schemeClr val="tx1"/>
                </a:solidFill>
                <a:ea typeface="微軟正黑體" pitchFamily="34" charset="-120"/>
              </a:rPr>
              <a:t/>
            </a:r>
            <a:br>
              <a:rPr lang="en-US" altLang="zh-TW" sz="2000" b="1" dirty="0" smtClean="0">
                <a:solidFill>
                  <a:schemeClr val="tx1"/>
                </a:solidFill>
                <a:ea typeface="微軟正黑體" pitchFamily="34" charset="-120"/>
              </a:rPr>
            </a:br>
            <a:r>
              <a:rPr lang="ru-RU" altLang="zh-TW" sz="2000" dirty="0" smtClean="0">
                <a:solidFill>
                  <a:schemeClr val="tx1"/>
                </a:solidFill>
                <a:ea typeface="微軟正黑體" pitchFamily="34" charset="-120"/>
              </a:rPr>
              <a:t>о </a:t>
            </a: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сравнении параметров анаэробной и термодинамической утилизации органики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Представлены сравнительные характеристики наиболее эффективных технологических решений (методов) утилизации органических отходов жизнедеятельности животных и человека (биомассы). 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Наиболее распространенной в мире является </a:t>
            </a:r>
            <a:r>
              <a:rPr lang="ru-RU" altLang="zh-TW" sz="2000" b="1" dirty="0">
                <a:solidFill>
                  <a:schemeClr val="tx1"/>
                </a:solidFill>
                <a:ea typeface="微軟正黑體" pitchFamily="34" charset="-120"/>
              </a:rPr>
              <a:t>анаэробная технология</a:t>
            </a: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 утилизации биомассы путем бактериального разложения (брожение или </a:t>
            </a:r>
            <a:r>
              <a:rPr lang="ru-RU" altLang="zh-TW" sz="2000" u="sng" dirty="0">
                <a:solidFill>
                  <a:schemeClr val="tx1"/>
                </a:solidFill>
                <a:ea typeface="微軟正黑體" pitchFamily="34" charset="-120"/>
              </a:rPr>
              <a:t>биологическая декомпозиция</a:t>
            </a: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), условно называемая «голландская». Монополистами международного рынка анаэробной технологии являются Голландия – Германия – США).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Наиболее перспективной в настоящее время эксперты признают новационную </a:t>
            </a:r>
            <a:r>
              <a:rPr lang="ru-RU" altLang="zh-TW" sz="2000" b="1" dirty="0">
                <a:solidFill>
                  <a:schemeClr val="tx1"/>
                </a:solidFill>
                <a:ea typeface="微軟正黑體" pitchFamily="34" charset="-120"/>
              </a:rPr>
              <a:t>физико-химическую технологию</a:t>
            </a: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 утилизации биомассы путем разложения органосодержащей жидкости в критическом состоянии (</a:t>
            </a:r>
            <a:r>
              <a:rPr lang="ru-RU" altLang="zh-TW" sz="2000" u="sng" dirty="0">
                <a:solidFill>
                  <a:schemeClr val="tx1"/>
                </a:solidFill>
                <a:ea typeface="微軟正黑體" pitchFamily="34" charset="-120"/>
              </a:rPr>
              <a:t>термодинамическая декомпозиция</a:t>
            </a: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), условно называемую «восточная». Лидером научно-прикладного продвижения физической технологии является Российская инженерная академия).</a:t>
            </a:r>
            <a: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2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ru-RU" altLang="zh-TW" sz="2000" dirty="0">
                <a:solidFill>
                  <a:schemeClr val="tx1"/>
                </a:solidFill>
                <a:ea typeface="微軟正黑體" pitchFamily="34" charset="-120"/>
              </a:rPr>
              <a:t>Ниже приводится сравнительный анализ параметров эффективности анаэробной и термодинамической технологий управления состоянием биомассы, приведенных к теплоэлектрическому эквиваленту 1,5 ÷ 2 Мвт</a:t>
            </a:r>
            <a:r>
              <a:rPr lang="ru-RU" altLang="zh-TW" sz="2000" dirty="0" smtClean="0">
                <a:solidFill>
                  <a:schemeClr val="tx1"/>
                </a:solidFill>
                <a:ea typeface="微軟正黑體" pitchFamily="34" charset="-120"/>
              </a:rPr>
              <a:t>.</a:t>
            </a:r>
            <a:endParaRPr lang="zh-TW" altLang="en-US" sz="20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17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403294"/>
              </p:ext>
            </p:extLst>
          </p:nvPr>
        </p:nvGraphicFramePr>
        <p:xfrm>
          <a:off x="712520" y="83127"/>
          <a:ext cx="10723418" cy="6673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9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40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比較參數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-30">
                          <a:effectLst/>
                        </a:rPr>
                        <a:t>а) </a:t>
                      </a:r>
                      <a:r>
                        <a:rPr lang="zh-TW" sz="1600" spc="-30">
                          <a:effectLst/>
                        </a:rPr>
                        <a:t>厭氧方式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spc="-30" dirty="0" smtClean="0">
                          <a:effectLst/>
                        </a:rPr>
                        <a:t>b</a:t>
                      </a:r>
                      <a:r>
                        <a:rPr lang="ru-RU" sz="1600" spc="-30" dirty="0" smtClean="0">
                          <a:effectLst/>
                        </a:rPr>
                        <a:t>) </a:t>
                      </a:r>
                      <a:r>
                        <a:rPr lang="zh-TW" sz="1600" spc="-30" dirty="0">
                          <a:effectLst/>
                        </a:rPr>
                        <a:t>物理方式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比例</a:t>
                      </a:r>
                      <a:r>
                        <a:rPr lang="ru-RU" sz="1600" dirty="0">
                          <a:effectLst/>
                        </a:rPr>
                        <a:t> а</a:t>
                      </a:r>
                      <a:r>
                        <a:rPr lang="en-US" sz="1600" dirty="0" smtClean="0">
                          <a:effectLst/>
                        </a:rPr>
                        <a:t>/b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</a:rPr>
                        <a:t>生產狀況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需要基礎建設及設施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集箱／貨櫃型可移動模式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2000:1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13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生產周期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</a:t>
                      </a:r>
                      <a:r>
                        <a:rPr lang="zh-TW" sz="1400">
                          <a:effectLst/>
                        </a:rPr>
                        <a:t>天（使用還原劑的發酵周期 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工作換班期間內</a:t>
                      </a:r>
                      <a:r>
                        <a:rPr lang="ru-RU" sz="1400">
                          <a:effectLst/>
                        </a:rPr>
                        <a:t>в течение рабочей смены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20:1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產能</a:t>
                      </a:r>
                      <a:r>
                        <a:rPr lang="ru-RU" sz="1600">
                          <a:effectLst/>
                        </a:rPr>
                        <a:t>Производительность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 ÷ 100 </a:t>
                      </a:r>
                      <a:r>
                        <a:rPr lang="zh-TW" sz="1400">
                          <a:effectLst/>
                        </a:rPr>
                        <a:t>噸</a:t>
                      </a:r>
                      <a:r>
                        <a:rPr lang="en-US" sz="1400">
                          <a:effectLst/>
                        </a:rPr>
                        <a:t>/</a:t>
                      </a:r>
                      <a:r>
                        <a:rPr lang="zh-TW" sz="1400">
                          <a:effectLst/>
                        </a:rPr>
                        <a:t>月 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從</a:t>
                      </a:r>
                      <a:r>
                        <a:rPr lang="ru-RU" sz="1400">
                          <a:effectLst/>
                        </a:rPr>
                        <a:t> 100 </a:t>
                      </a:r>
                      <a:r>
                        <a:rPr lang="zh-TW" sz="1400">
                          <a:effectLst/>
                        </a:rPr>
                        <a:t>到</a:t>
                      </a:r>
                      <a:r>
                        <a:rPr lang="ru-RU" sz="1400">
                          <a:effectLst/>
                        </a:rPr>
                        <a:t> 1000 </a:t>
                      </a:r>
                      <a:r>
                        <a:rPr lang="zh-TW" sz="1400">
                          <a:effectLst/>
                        </a:rPr>
                        <a:t>噸</a:t>
                      </a:r>
                      <a:r>
                        <a:rPr lang="ru-RU" sz="1400">
                          <a:effectLst/>
                        </a:rPr>
                        <a:t>/</a:t>
                      </a:r>
                      <a:r>
                        <a:rPr lang="zh-TW" sz="1400">
                          <a:effectLst/>
                        </a:rPr>
                        <a:t>月</a:t>
                      </a:r>
                    </a:p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200">
                          <a:effectLst/>
                        </a:rPr>
                        <a:t>可以縮放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1:10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12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生產佔地面積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從</a:t>
                      </a:r>
                      <a:r>
                        <a:rPr lang="ru-RU" sz="1400">
                          <a:effectLst/>
                        </a:rPr>
                        <a:t> 40000 </a:t>
                      </a:r>
                      <a:r>
                        <a:rPr lang="zh-TW" sz="1400">
                          <a:effectLst/>
                        </a:rPr>
                        <a:t>到</a:t>
                      </a:r>
                      <a:r>
                        <a:rPr lang="ru-RU" sz="1400">
                          <a:effectLst/>
                        </a:rPr>
                        <a:t> 150000 м</a:t>
                      </a:r>
                      <a:r>
                        <a:rPr lang="ru-RU" sz="1400" baseline="30000">
                          <a:effectLst/>
                        </a:rPr>
                        <a:t>2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從</a:t>
                      </a:r>
                      <a:r>
                        <a:rPr lang="ru-RU" sz="1400">
                          <a:effectLst/>
                        </a:rPr>
                        <a:t> 20 </a:t>
                      </a:r>
                      <a:r>
                        <a:rPr lang="zh-TW" sz="1400">
                          <a:effectLst/>
                        </a:rPr>
                        <a:t>到</a:t>
                      </a:r>
                      <a:r>
                        <a:rPr lang="ru-RU" sz="1400">
                          <a:effectLst/>
                        </a:rPr>
                        <a:t> 100 м</a:t>
                      </a:r>
                      <a:r>
                        <a:rPr lang="ru-RU" sz="1400" baseline="30000">
                          <a:effectLst/>
                        </a:rPr>
                        <a:t>2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2000:1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7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需要的管線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網絡的計劃性鏈接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不需要管線 </a:t>
                      </a:r>
                    </a:p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</a:t>
                      </a:r>
                      <a:r>
                        <a:rPr lang="zh-TW" sz="1400">
                          <a:effectLst/>
                        </a:rPr>
                        <a:t>自主性複合體</a:t>
                      </a:r>
                      <a:r>
                        <a:rPr lang="ru-RU" sz="1400">
                          <a:effectLst/>
                        </a:rPr>
                        <a:t>)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1:0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87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需要的電能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150 ÷ 320 </a:t>
                      </a:r>
                      <a:r>
                        <a:rPr lang="zh-TW" sz="1400">
                          <a:effectLst/>
                        </a:rPr>
                        <a:t>千瓦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不需要（自主充電）只需要</a:t>
                      </a:r>
                      <a:r>
                        <a:rPr lang="ru-RU" sz="1400">
                          <a:effectLst/>
                        </a:rPr>
                        <a:t>25</a:t>
                      </a:r>
                      <a:r>
                        <a:rPr lang="zh-TW" sz="1400">
                          <a:effectLst/>
                        </a:rPr>
                        <a:t>千瓦用來啟動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10:1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 smtClean="0">
                          <a:effectLst/>
                        </a:rPr>
                        <a:t>(</a:t>
                      </a:r>
                      <a:r>
                        <a:rPr lang="zh-TW" sz="1600" dirty="0" smtClean="0">
                          <a:effectLst/>
                        </a:rPr>
                        <a:t>啟動時</a:t>
                      </a:r>
                      <a:r>
                        <a:rPr lang="en-US" altLang="zh-TW" sz="1600" dirty="0" smtClean="0">
                          <a:effectLst/>
                        </a:rPr>
                        <a:t>)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12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自動化水準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機組性</a:t>
                      </a:r>
                      <a:r>
                        <a:rPr lang="ru-RU" sz="1400">
                          <a:effectLst/>
                        </a:rPr>
                        <a:t>агрегатный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自動化模組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:0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01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回收方法</a:t>
                      </a:r>
                      <a:r>
                        <a:rPr lang="ru-RU" sz="1600">
                          <a:effectLst/>
                        </a:rPr>
                        <a:t>Метод </a:t>
                      </a:r>
                      <a:endParaRPr lang="zh-TW" sz="140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утилизации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 spc="-50">
                          <a:effectLst/>
                        </a:rPr>
                        <a:t>生物、微生物、循環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物理</a:t>
                      </a:r>
                      <a:r>
                        <a:rPr lang="ru-RU" sz="1400">
                          <a:effectLst/>
                        </a:rPr>
                        <a:t>-</a:t>
                      </a:r>
                      <a:r>
                        <a:rPr lang="zh-TW" sz="1400">
                          <a:effectLst/>
                        </a:rPr>
                        <a:t>化學性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zh-TW" sz="1400">
                          <a:effectLst/>
                        </a:rPr>
                        <a:t>不間斷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20:1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16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安裝源則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場址設計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模組化</a:t>
                      </a:r>
                      <a:r>
                        <a:rPr lang="ru-RU" sz="1400">
                          <a:effectLst/>
                        </a:rPr>
                        <a:t>(</a:t>
                      </a:r>
                      <a:r>
                        <a:rPr lang="zh-TW" sz="1400">
                          <a:effectLst/>
                        </a:rPr>
                        <a:t>工廠預製</a:t>
                      </a:r>
                      <a:r>
                        <a:rPr lang="ru-RU" sz="1400">
                          <a:effectLst/>
                        </a:rPr>
                        <a:t>) </a:t>
                      </a:r>
                      <a:r>
                        <a:rPr lang="zh-TW" sz="1400">
                          <a:effectLst/>
                        </a:rPr>
                        <a:t>聯合</a:t>
                      </a:r>
                      <a:r>
                        <a:rPr lang="ru-RU" sz="1400">
                          <a:effectLst/>
                        </a:rPr>
                        <a:t>комплексирование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1:0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46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安裝及調適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根據合約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不需要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1:0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46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自動化水準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操作</a:t>
                      </a:r>
                      <a:r>
                        <a:rPr lang="ru-RU" sz="1400">
                          <a:effectLst/>
                        </a:rPr>
                        <a:t>-</a:t>
                      </a:r>
                      <a:r>
                        <a:rPr lang="zh-TW" sz="1400">
                          <a:effectLst/>
                        </a:rPr>
                        <a:t>廠間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全面模組化及自動化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1:3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12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勞動力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工廠人員排班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日常維護單機操作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20:1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412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技術安全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符合一般規定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技術性監督個體</a:t>
                      </a:r>
                      <a:r>
                        <a:rPr lang="ru-RU" sz="1400">
                          <a:effectLst/>
                        </a:rPr>
                        <a:t>(</a:t>
                      </a:r>
                      <a:r>
                        <a:rPr lang="zh-TW" sz="1400">
                          <a:effectLst/>
                        </a:rPr>
                        <a:t>高壓</a:t>
                      </a:r>
                      <a:r>
                        <a:rPr lang="ru-RU" sz="1400">
                          <a:effectLst/>
                        </a:rPr>
                        <a:t>)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1:1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46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生態安全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根據所使用的試劑而定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400">
                          <a:effectLst/>
                        </a:rPr>
                        <a:t>全面性生態安全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1:10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73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effectLst/>
                        </a:rPr>
                        <a:t>設備</a:t>
                      </a:r>
                      <a:r>
                        <a:rPr lang="zh-TW" altLang="en-US" sz="1600" dirty="0" smtClean="0">
                          <a:effectLst/>
                        </a:rPr>
                        <a:t>造價</a:t>
                      </a:r>
                      <a:r>
                        <a:rPr lang="zh-TW" sz="1600" dirty="0" smtClean="0">
                          <a:effectLst/>
                        </a:rPr>
                        <a:t>評估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€ 2,4 ÷ 3,6 </a:t>
                      </a:r>
                      <a:r>
                        <a:rPr lang="zh-TW" sz="1400">
                          <a:effectLst/>
                        </a:rPr>
                        <a:t>百萬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€ 0,5 ÷ 4,2 </a:t>
                      </a:r>
                      <a:r>
                        <a:rPr lang="zh-TW" sz="1400">
                          <a:effectLst/>
                        </a:rPr>
                        <a:t>百萬</a:t>
                      </a:r>
                      <a:endParaRPr lang="zh-TW" sz="14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effectLst/>
                        </a:rPr>
                        <a:t>造價</a:t>
                      </a:r>
                      <a:r>
                        <a:rPr lang="zh-TW" sz="1400" dirty="0" smtClean="0">
                          <a:effectLst/>
                        </a:rPr>
                        <a:t>與</a:t>
                      </a:r>
                      <a:r>
                        <a:rPr lang="zh-TW" sz="1400" dirty="0">
                          <a:effectLst/>
                        </a:rPr>
                        <a:t>功能相關</a:t>
                      </a:r>
                      <a:endParaRPr lang="zh-TW" sz="14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1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zh-TW" altLang="en-US" dirty="0" smtClean="0"/>
              <a:t>廢料種類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solidFill>
            <a:srgbClr val="FFFFCC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800" dirty="0" smtClean="0"/>
              <a:t>來自農業的廢料</a:t>
            </a:r>
            <a:endParaRPr lang="ru-RU" sz="2800" dirty="0" smtClean="0"/>
          </a:p>
          <a:p>
            <a:r>
              <a:rPr lang="zh-TW" altLang="en-US" dirty="0"/>
              <a:t>豬糞</a:t>
            </a:r>
            <a:endParaRPr lang="ru-RU" dirty="0"/>
          </a:p>
          <a:p>
            <a:r>
              <a:rPr lang="zh-TW" altLang="en-US" dirty="0" smtClean="0"/>
              <a:t>牛糞</a:t>
            </a:r>
            <a:endParaRPr lang="ru-RU" dirty="0"/>
          </a:p>
          <a:p>
            <a:r>
              <a:rPr lang="zh-TW" altLang="en-US" dirty="0" smtClean="0"/>
              <a:t>鳥糞</a:t>
            </a:r>
            <a:endParaRPr lang="ru-RU" dirty="0" smtClean="0"/>
          </a:p>
          <a:p>
            <a:r>
              <a:rPr lang="zh-TW" altLang="en-US" dirty="0" smtClean="0"/>
              <a:t>牲畜因瘟疫而暴斃的處理</a:t>
            </a:r>
            <a:endParaRPr lang="ru-RU" dirty="0" smtClean="0"/>
          </a:p>
          <a:p>
            <a:r>
              <a:rPr lang="zh-TW" altLang="en-US" dirty="0" smtClean="0"/>
              <a:t>植物果菜類及食物廢料</a:t>
            </a:r>
            <a:r>
              <a:rPr lang="en-US" altLang="zh-TW" dirty="0" smtClean="0"/>
              <a:t>(</a:t>
            </a:r>
            <a:r>
              <a:rPr lang="zh-TW" altLang="en-US" dirty="0" smtClean="0"/>
              <a:t>廚餘</a:t>
            </a:r>
            <a:r>
              <a:rPr lang="en-US" altLang="zh-TW" dirty="0" smtClean="0"/>
              <a:t>)</a:t>
            </a:r>
          </a:p>
          <a:p>
            <a:r>
              <a:rPr lang="zh-TW" altLang="en-US" dirty="0"/>
              <a:t>化學性</a:t>
            </a:r>
            <a:r>
              <a:rPr lang="zh-TW" altLang="en-US" dirty="0" smtClean="0"/>
              <a:t>廢料</a:t>
            </a: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solidFill>
            <a:srgbClr val="FFFFCC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800" dirty="0" smtClean="0"/>
              <a:t>來自城市的廢棄物</a:t>
            </a:r>
            <a:endParaRPr lang="ru-RU" sz="2800" dirty="0" smtClean="0"/>
          </a:p>
          <a:p>
            <a:pPr marL="0" indent="0">
              <a:buNone/>
            </a:pPr>
            <a:endParaRPr lang="ru-RU" dirty="0"/>
          </a:p>
          <a:p>
            <a:r>
              <a:rPr lang="zh-TW" altLang="en-US" dirty="0" smtClean="0"/>
              <a:t>污水及污泥</a:t>
            </a:r>
            <a:endParaRPr lang="ru-RU" dirty="0"/>
          </a:p>
          <a:p>
            <a:r>
              <a:rPr lang="zh-TW" altLang="en-US" dirty="0" smtClean="0"/>
              <a:t>固體日常廢棄物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57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zh-TW" altLang="en-US" dirty="0" smtClean="0"/>
              <a:t>加工後取得的產品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olidFill>
            <a:srgbClr val="FFFFCC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800" dirty="0" smtClean="0"/>
              <a:t>來自農業的廢料</a:t>
            </a:r>
            <a:endParaRPr lang="ru-RU" sz="2800" dirty="0"/>
          </a:p>
          <a:p>
            <a:r>
              <a:rPr lang="zh-TW" altLang="en-US" dirty="0" smtClean="0"/>
              <a:t>無菌有機礦物性肥料</a:t>
            </a:r>
            <a:endParaRPr lang="ru-RU" dirty="0" smtClean="0"/>
          </a:p>
          <a:p>
            <a:r>
              <a:rPr lang="zh-TW" altLang="en-US" dirty="0" smtClean="0"/>
              <a:t>沒有</a:t>
            </a:r>
            <a:r>
              <a:rPr lang="ru-RU" altLang="zh-TW" dirty="0" smtClean="0"/>
              <a:t>СО</a:t>
            </a:r>
            <a:r>
              <a:rPr lang="ru-RU" altLang="zh-TW" baseline="-25000" dirty="0" smtClean="0"/>
              <a:t>2</a:t>
            </a:r>
            <a:r>
              <a:rPr lang="zh-TW" altLang="en-US" dirty="0" smtClean="0"/>
              <a:t>的可燃性氣體</a:t>
            </a:r>
            <a:r>
              <a:rPr lang="en-US" altLang="zh-TW" dirty="0" smtClean="0"/>
              <a:t>-</a:t>
            </a:r>
            <a:r>
              <a:rPr lang="zh-TW" altLang="en-US" dirty="0" smtClean="0"/>
              <a:t>甲烷</a:t>
            </a:r>
            <a:endParaRPr lang="en-US" altLang="zh-TW" dirty="0" smtClean="0"/>
          </a:p>
          <a:p>
            <a:r>
              <a:rPr lang="zh-TW" altLang="en-US" dirty="0"/>
              <a:t>技術性純水</a:t>
            </a:r>
            <a:r>
              <a:rPr lang="en-US" altLang="zh-TW" dirty="0"/>
              <a:t>(</a:t>
            </a:r>
            <a:r>
              <a:rPr lang="zh-TW" altLang="en-US" dirty="0" smtClean="0"/>
              <a:t>用於技術性處理的循環用水</a:t>
            </a:r>
            <a:r>
              <a:rPr lang="en-US" altLang="zh-TW" dirty="0" smtClean="0"/>
              <a:t>)</a:t>
            </a: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rgbClr val="FFFFCC"/>
          </a:solidFill>
        </p:spPr>
        <p:txBody>
          <a:bodyPr/>
          <a:lstStyle/>
          <a:p>
            <a:pPr marL="0" indent="0">
              <a:buNone/>
            </a:pPr>
            <a:r>
              <a:rPr lang="zh-TW" altLang="en-US" sz="2800" dirty="0" smtClean="0"/>
              <a:t>來自城市的廢棄物</a:t>
            </a:r>
            <a:endParaRPr lang="ru-RU" sz="2800" dirty="0" smtClean="0"/>
          </a:p>
          <a:p>
            <a:r>
              <a:rPr lang="zh-TW" altLang="en-US" dirty="0" smtClean="0"/>
              <a:t>砂子及黏土</a:t>
            </a:r>
            <a:r>
              <a:rPr lang="ru-RU" sz="1400" dirty="0" smtClean="0"/>
              <a:t>(</a:t>
            </a:r>
            <a:r>
              <a:rPr lang="zh-TW" altLang="en-US" sz="1400" dirty="0" smtClean="0"/>
              <a:t>所處理的廢棄物總量的千分之幾</a:t>
            </a:r>
            <a:r>
              <a:rPr lang="en-US" altLang="zh-TW" sz="1400" dirty="0" smtClean="0"/>
              <a:t>)</a:t>
            </a:r>
            <a:r>
              <a:rPr lang="ru-RU" sz="1400" dirty="0" smtClean="0"/>
              <a:t>, </a:t>
            </a:r>
            <a:r>
              <a:rPr lang="zh-TW" altLang="en-US" dirty="0" smtClean="0"/>
              <a:t>可再回到技術性過程被使用</a:t>
            </a:r>
            <a:endParaRPr lang="ru-RU" dirty="0"/>
          </a:p>
          <a:p>
            <a:r>
              <a:rPr lang="zh-TW" altLang="en-US" dirty="0"/>
              <a:t>沒有</a:t>
            </a:r>
            <a:r>
              <a:rPr lang="ru-RU" altLang="zh-TW" dirty="0" smtClean="0"/>
              <a:t>СО</a:t>
            </a:r>
            <a:r>
              <a:rPr lang="ru-RU" altLang="zh-TW" baseline="-25000" dirty="0" smtClean="0"/>
              <a:t>2</a:t>
            </a:r>
            <a:r>
              <a:rPr lang="zh-TW" altLang="en-US" baseline="-25000" dirty="0" smtClean="0"/>
              <a:t>、</a:t>
            </a:r>
            <a:r>
              <a:rPr lang="en-US" altLang="zh-TW" dirty="0" smtClean="0"/>
              <a:t>S</a:t>
            </a:r>
            <a:r>
              <a:rPr lang="zh-TW" altLang="en-US" dirty="0" smtClean="0"/>
              <a:t>及</a:t>
            </a:r>
            <a:r>
              <a:rPr lang="en-US" altLang="zh-TW" dirty="0" smtClean="0"/>
              <a:t>P</a:t>
            </a:r>
            <a:r>
              <a:rPr lang="zh-TW" altLang="en-US" dirty="0" smtClean="0"/>
              <a:t>的</a:t>
            </a:r>
            <a:r>
              <a:rPr lang="zh-TW" altLang="en-US" dirty="0"/>
              <a:t>可燃性氣體</a:t>
            </a:r>
            <a:r>
              <a:rPr lang="en-US" altLang="zh-TW" dirty="0"/>
              <a:t>-</a:t>
            </a:r>
            <a:r>
              <a:rPr lang="zh-TW" altLang="en-US" dirty="0"/>
              <a:t>甲烷</a:t>
            </a:r>
            <a:endParaRPr lang="en-US" altLang="zh-TW" dirty="0"/>
          </a:p>
          <a:p>
            <a:r>
              <a:rPr lang="zh-TW" altLang="en-US" dirty="0"/>
              <a:t>技術性純水</a:t>
            </a:r>
            <a:r>
              <a:rPr lang="en-US" altLang="zh-TW" dirty="0"/>
              <a:t>(</a:t>
            </a:r>
            <a:r>
              <a:rPr lang="zh-TW" altLang="en-US" dirty="0"/>
              <a:t>用於技術性處理的循環用水</a:t>
            </a:r>
            <a:r>
              <a:rPr lang="en-US" altLang="zh-TW" dirty="0"/>
              <a:t>)</a:t>
            </a:r>
            <a:endParaRPr lang="ru-RU" altLang="zh-TW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8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0" y="484188"/>
            <a:ext cx="11545888" cy="67786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</a:rPr>
              <a:t>其中一種比較分析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784135"/>
              </p:ext>
            </p:extLst>
          </p:nvPr>
        </p:nvGraphicFramePr>
        <p:xfrm>
          <a:off x="340964" y="1596155"/>
          <a:ext cx="11546235" cy="455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645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zh-TW" altLang="en-US" dirty="0" smtClean="0"/>
                        <a:t>在加工糞便的技術方面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生物氣體法</a:t>
                      </a:r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(</a:t>
                      </a:r>
                      <a:r>
                        <a:rPr lang="en-US" dirty="0" smtClean="0"/>
                        <a:t>ZORG,</a:t>
                      </a:r>
                      <a:r>
                        <a:rPr lang="zh-TW" altLang="en-US" dirty="0" smtClean="0"/>
                        <a:t>德國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熱化學法</a:t>
                      </a:r>
                      <a:endParaRPr lang="en-US" altLang="zh-TW" dirty="0" smtClean="0"/>
                    </a:p>
                    <a:p>
                      <a:pPr algn="ctr"/>
                      <a:r>
                        <a:rPr lang="ru-RU" dirty="0" smtClean="0"/>
                        <a:t> (</a:t>
                      </a:r>
                      <a:r>
                        <a:rPr lang="zh-TW" altLang="en-US" dirty="0" smtClean="0"/>
                        <a:t>俄羅斯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22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牲畜總頭數</a:t>
                      </a:r>
                      <a:r>
                        <a:rPr lang="ru-RU" dirty="0" smtClean="0"/>
                        <a:t>, </a:t>
                      </a:r>
                      <a:r>
                        <a:rPr lang="zh-TW" altLang="en-US" dirty="0" smtClean="0"/>
                        <a:t>單位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50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糞肥數量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含水量</a:t>
                      </a:r>
                      <a:r>
                        <a:rPr lang="en-US" altLang="zh-TW" dirty="0" smtClean="0"/>
                        <a:t>85%), </a:t>
                      </a:r>
                      <a:r>
                        <a:rPr lang="zh-TW" altLang="en-US" dirty="0" smtClean="0"/>
                        <a:t>噸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天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945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氣體產出 千</a:t>
                      </a:r>
                      <a:r>
                        <a:rPr lang="en-US" altLang="zh-TW" dirty="0" smtClean="0"/>
                        <a:t>.</a:t>
                      </a:r>
                      <a:r>
                        <a:rPr lang="zh-TW" altLang="en-US" dirty="0" smtClean="0"/>
                        <a:t>米</a:t>
                      </a:r>
                      <a:r>
                        <a:rPr lang="ru-RU" baseline="30000" dirty="0" smtClean="0"/>
                        <a:t>3</a:t>
                      </a:r>
                      <a:r>
                        <a:rPr lang="ru-RU" baseline="0" dirty="0" smtClean="0"/>
                        <a:t>/</a:t>
                      </a:r>
                      <a:r>
                        <a:rPr lang="zh-TW" altLang="en-US" baseline="0" dirty="0" smtClean="0"/>
                        <a:t>天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832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需要的發熱量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zh-TW" altLang="en-US" dirty="0" smtClean="0"/>
                        <a:t>千瓦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無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888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生成出有用的熱能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千瓦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無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3193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加工糞肥成生物氣體所需時間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</a:t>
                      </a:r>
                      <a:r>
                        <a:rPr lang="zh-TW" altLang="en-US" dirty="0" smtClean="0"/>
                        <a:t>星期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 </a:t>
                      </a:r>
                      <a:r>
                        <a:rPr lang="zh-TW" altLang="en-US" dirty="0" smtClean="0"/>
                        <a:t>小時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945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佔地面積</a:t>
                      </a:r>
                      <a:r>
                        <a:rPr lang="ru-RU" dirty="0" smtClean="0"/>
                        <a:t>, 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0,06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1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959" y="371960"/>
            <a:ext cx="1140675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/>
              <a:t>研發出有機廢料加工及回收的技術 </a:t>
            </a:r>
            <a:r>
              <a:rPr lang="en-US" altLang="zh-TW" sz="4000" b="1" dirty="0" smtClean="0"/>
              <a:t>“ENERGY”</a:t>
            </a:r>
            <a:endParaRPr lang="ru-RU" sz="4000" b="1" dirty="0" smtClean="0"/>
          </a:p>
          <a:p>
            <a:endParaRPr lang="ru-RU" sz="4000" b="1" dirty="0" smtClean="0"/>
          </a:p>
          <a:p>
            <a:r>
              <a:rPr lang="ru-RU" sz="4000" dirty="0" smtClean="0"/>
              <a:t> </a:t>
            </a:r>
            <a:r>
              <a:rPr lang="zh-TW" altLang="en-US" sz="4000" dirty="0" smtClean="0"/>
              <a:t>單機產量：</a:t>
            </a:r>
            <a:r>
              <a:rPr lang="ru-RU" sz="4000" dirty="0" smtClean="0"/>
              <a:t>1</a:t>
            </a:r>
            <a:r>
              <a:rPr lang="ru-RU" sz="4000" dirty="0"/>
              <a:t>, 3, 10, 30 </a:t>
            </a:r>
            <a:r>
              <a:rPr lang="zh-TW" altLang="en-US" sz="4000" dirty="0" smtClean="0"/>
              <a:t>及</a:t>
            </a:r>
            <a:r>
              <a:rPr lang="ru-RU" sz="4000" dirty="0" smtClean="0"/>
              <a:t> </a:t>
            </a:r>
            <a:r>
              <a:rPr lang="ru-RU" sz="4000" dirty="0"/>
              <a:t>100 </a:t>
            </a:r>
            <a:r>
              <a:rPr lang="zh-TW" altLang="en-US" sz="4000" dirty="0" smtClean="0"/>
              <a:t>噸</a:t>
            </a:r>
            <a:r>
              <a:rPr lang="ru-RU" sz="4000" dirty="0" smtClean="0"/>
              <a:t>/</a:t>
            </a:r>
            <a:r>
              <a:rPr lang="zh-TW" altLang="en-US" sz="4000" dirty="0" smtClean="0"/>
              <a:t>小時</a:t>
            </a:r>
            <a:r>
              <a:rPr lang="ru-RU" sz="4000" dirty="0" smtClean="0"/>
              <a:t> </a:t>
            </a:r>
            <a:r>
              <a:rPr lang="ru-RU" sz="2800" dirty="0" smtClean="0"/>
              <a:t>(</a:t>
            </a:r>
            <a:r>
              <a:rPr lang="ru-RU" sz="2800" dirty="0"/>
              <a:t>25 – 2500 </a:t>
            </a:r>
            <a:r>
              <a:rPr lang="zh-TW" altLang="en-US" sz="2800" dirty="0" smtClean="0"/>
              <a:t>噸</a:t>
            </a:r>
            <a:r>
              <a:rPr lang="ru-RU" sz="2800" dirty="0" smtClean="0"/>
              <a:t>/</a:t>
            </a:r>
            <a:r>
              <a:rPr lang="zh-TW" altLang="en-US" sz="2800" dirty="0" smtClean="0"/>
              <a:t>天</a:t>
            </a:r>
            <a:r>
              <a:rPr lang="ru-RU" sz="2800" dirty="0" smtClean="0"/>
              <a:t>).  </a:t>
            </a:r>
          </a:p>
          <a:p>
            <a:endParaRPr lang="ru-RU" sz="4000" dirty="0"/>
          </a:p>
          <a:p>
            <a:r>
              <a:rPr lang="zh-TW" altLang="en-US" sz="4000" dirty="0" smtClean="0"/>
              <a:t>加工方法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高壓的水蒸氣環境下進行熱解 </a:t>
            </a:r>
            <a:r>
              <a:rPr lang="en-US" altLang="zh-TW" sz="4000" dirty="0" smtClean="0"/>
              <a:t>(WRP</a:t>
            </a:r>
            <a:r>
              <a:rPr lang="zh-TW" altLang="en-US" sz="4000" dirty="0" smtClean="0"/>
              <a:t>技術</a:t>
            </a:r>
            <a:r>
              <a:rPr lang="en-US" altLang="zh-TW" sz="4000" dirty="0" smtClean="0"/>
              <a:t>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947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zh-TW" altLang="en-US" dirty="0" smtClean="0"/>
              <a:t>結論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rgbClr val="C00000"/>
                </a:solidFill>
              </a:rPr>
              <a:t>廢料回收</a:t>
            </a:r>
            <a:endParaRPr lang="ru-RU" sz="3600" dirty="0" smtClean="0">
              <a:solidFill>
                <a:srgbClr val="C00000"/>
              </a:solidFill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</a:rPr>
              <a:t>生態保護</a:t>
            </a:r>
            <a:endParaRPr lang="ru-RU" sz="3600" dirty="0" smtClean="0">
              <a:solidFill>
                <a:srgbClr val="C00000"/>
              </a:solidFill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</a:rPr>
              <a:t>熱能取得</a:t>
            </a:r>
            <a:endParaRPr lang="ru-RU" sz="3600" dirty="0" smtClean="0">
              <a:solidFill>
                <a:srgbClr val="C00000"/>
              </a:solidFill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</a:rPr>
              <a:t>電能取得</a:t>
            </a:r>
            <a:endParaRPr lang="ru-RU" sz="3600" dirty="0" smtClean="0">
              <a:solidFill>
                <a:srgbClr val="C00000"/>
              </a:solidFill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</a:rPr>
              <a:t>取得壓縮氣體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2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194512"/>
              </p:ext>
            </p:extLst>
          </p:nvPr>
        </p:nvGraphicFramePr>
        <p:xfrm>
          <a:off x="283779" y="1688751"/>
          <a:ext cx="11556124" cy="5126760"/>
        </p:xfrm>
        <a:graphic>
          <a:graphicData uri="http://schemas.openxmlformats.org/drawingml/2006/table">
            <a:tbl>
              <a:tblPr/>
              <a:tblGrid>
                <a:gridCol w="11556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109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700" b="1" u="none" strike="noStrike" dirty="0">
                          <a:solidFill>
                            <a:srgbClr val="2360A7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台糖沼氣發電 收購價「無法回本」</a:t>
                      </a:r>
                      <a:endParaRPr lang="zh-TW" altLang="en-US" sz="1700" u="none" strike="noStrike" dirty="0">
                        <a:solidFill>
                          <a:srgbClr val="2360A7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9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7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9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700" u="none" strike="noStrike" dirty="0">
                          <a:solidFill>
                            <a:srgbClr val="CC99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刊登日期：</a:t>
                      </a:r>
                      <a:r>
                        <a:rPr lang="en-US" altLang="zh-TW" sz="1700" u="none" strike="noStrike" dirty="0">
                          <a:solidFill>
                            <a:srgbClr val="CC99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2016/6/12  </a:t>
                      </a:r>
                      <a:r>
                        <a:rPr lang="en-US" altLang="zh-TW" sz="1700" u="none" strike="noStrike" dirty="0">
                          <a:solidFill>
                            <a:srgbClr val="9999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|</a:t>
                      </a:r>
                      <a:r>
                        <a:rPr lang="zh-TW" altLang="en-US" sz="1700" u="none" strike="noStrike" dirty="0">
                          <a:solidFill>
                            <a:srgbClr val="CC99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 新聞來源：聯合報  </a:t>
                      </a:r>
                      <a:r>
                        <a:rPr lang="en-US" altLang="zh-TW" sz="1700" u="none" strike="noStrike" dirty="0">
                          <a:solidFill>
                            <a:srgbClr val="9999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|</a:t>
                      </a:r>
                      <a:r>
                        <a:rPr lang="zh-TW" altLang="en-US" sz="1700" u="none" strike="noStrike" dirty="0">
                          <a:solidFill>
                            <a:srgbClr val="CC99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  點閱次數：</a:t>
                      </a:r>
                      <a:r>
                        <a:rPr lang="en-US" altLang="zh-TW" sz="1700" u="none" strike="noStrike" dirty="0">
                          <a:solidFill>
                            <a:srgbClr val="CC99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9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700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416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農委會主委曹啟鴻宣示要全力推動沼氣發電，設置台糖第一台沼氣發電機的海埔畜置場長楊亮祺表示，台糖規畫沼氣發電是朝綠能努力，減少溫室氣體排放，善盡社會責任，但其實收購價太低，根本無法回本，政府應提高收購價格。</a:t>
                      </a:r>
                    </a:p>
                    <a:p>
                      <a:pPr algn="l"/>
                      <a:r>
                        <a:rPr lang="zh-TW" altLang="en-US" sz="20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海埔畜殖場位於嘉義縣東石鄉鰲鼓溼地，養殖一萬五千頭豬。四年前台糖投入一千三百餘萬元添購設備，收集豬糞排泄物進行沼氣發電。因為技術不熟悉及機械故障多次維修，最近一次在今年初故障，四月修復，再次運轉發電。</a:t>
                      </a:r>
                    </a:p>
                    <a:p>
                      <a:pPr algn="l"/>
                      <a:r>
                        <a:rPr lang="zh-TW" altLang="en-US" sz="20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楊亮祺指著場內廢水處理場數十組脹得滿滿的大型褐色皮囊表示，這些都是沼氣收集袋，將沼氣收集後用管線送至工廠內一組脫硫設施處理。</a:t>
                      </a:r>
                    </a:p>
                    <a:p>
                      <a:pPr algn="l"/>
                      <a:r>
                        <a:rPr lang="zh-TW" altLang="en-US" sz="20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場內的養豬廢水每天可產生一千九百八十四立方沼氣量，夏天氣溫高沼氣多、發電量大，整個皮囊膨脹飽滿，相當壯觀，冬天量較少；平均每天發電八點五小時，約一百五十六度，換算每月節省兩萬七千元電費。</a:t>
                      </a:r>
                    </a:p>
                    <a:p>
                      <a:pPr algn="l"/>
                      <a:r>
                        <a:rPr lang="zh-TW" altLang="en-US" sz="2000" u="none" strike="noStrike" dirty="0">
                          <a:solidFill>
                            <a:srgbClr val="333333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楊亮祺表示，沼氣發電並無法完全取代畜殖場用電，公司內部曾經討論是否要在養豬場屋頂設置太陽能發電設備，但是畜殖場為早期老舊建物，如果要加裝太陽能板，建築安全、法規仍有疑慮。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近期可進行活動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目前俄羅斯已有多家企業表示希望購買機器，交期為明年，俄方希望可以和台灣合作，由台灣進行機器的生產。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曾跟俄方提及台灣十月有綠色產業展，建議可以來台參展，俄方有意願，但希望可以先和台灣有合作協議，之後技術人員可以來台，材料在台灣購買，負責機器組裝，供展覽會場示範。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8676" r="4963" b="77612"/>
          <a:stretch/>
        </p:blipFill>
        <p:spPr bwMode="auto">
          <a:xfrm>
            <a:off x="655092" y="5377219"/>
            <a:ext cx="11081982" cy="13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38329"/>
            <a:ext cx="10972800" cy="970210"/>
          </a:xfrm>
        </p:spPr>
        <p:txBody>
          <a:bodyPr>
            <a:noAutofit/>
          </a:bodyPr>
          <a:lstStyle/>
          <a:p>
            <a:pPr algn="l"/>
            <a:r>
              <a:rPr lang="zh-TW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財務未來</a:t>
            </a:r>
            <a:r>
              <a:rPr lang="ru-RU" altLang="zh-TW" sz="1800" b="1" dirty="0">
                <a:solidFill>
                  <a:schemeClr val="tx1"/>
                </a:solidFill>
                <a:ea typeface="微軟正黑體" pitchFamily="34" charset="-120"/>
              </a:rPr>
              <a:t>5 </a:t>
            </a:r>
            <a:r>
              <a:rPr lang="zh-TW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預測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內部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報酬</a:t>
            </a:r>
            <a:r>
              <a:rPr lang="zh-TW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率</a:t>
            </a:r>
            <a:r>
              <a:rPr lang="ru-RU" altLang="zh-TW" sz="1800" dirty="0" smtClean="0">
                <a:solidFill>
                  <a:schemeClr val="tx1"/>
                </a:solidFill>
                <a:ea typeface="微軟正黑體" pitchFamily="34" charset="-120"/>
              </a:rPr>
              <a:t> 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ru-RU" altLang="zh-TW" sz="1800" dirty="0" smtClean="0">
                <a:solidFill>
                  <a:schemeClr val="tx1"/>
                </a:solidFill>
                <a:ea typeface="微軟正黑體" pitchFamily="34" charset="-120"/>
              </a:rPr>
              <a:t>92</a:t>
            </a:r>
            <a:r>
              <a:rPr lang="ru-RU" altLang="zh-TW" sz="1800" dirty="0">
                <a:solidFill>
                  <a:schemeClr val="tx1"/>
                </a:solidFill>
                <a:ea typeface="微軟正黑體" pitchFamily="34" charset="-120"/>
              </a:rPr>
              <a:t>%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盈虧</a:t>
            </a:r>
            <a:r>
              <a:rPr lang="zh-TW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平衡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ru-RU" altLang="zh-TW" sz="1800" dirty="0" smtClean="0">
                <a:solidFill>
                  <a:schemeClr val="tx1"/>
                </a:solidFill>
                <a:ea typeface="微軟正黑體" pitchFamily="34" charset="-120"/>
              </a:rPr>
              <a:t>2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預期</a:t>
            </a:r>
            <a:r>
              <a:rPr lang="zh-TW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淨利</a:t>
            </a:r>
            <a:r>
              <a:rPr lang="ru-RU" altLang="zh-TW" sz="1800" dirty="0" smtClean="0">
                <a:solidFill>
                  <a:schemeClr val="tx1"/>
                </a:solidFill>
                <a:ea typeface="微軟正黑體" pitchFamily="34" charset="-120"/>
              </a:rPr>
              <a:t> </a:t>
            </a:r>
            <a:r>
              <a:rPr lang="ru-RU" altLang="zh-TW" sz="1800" dirty="0">
                <a:solidFill>
                  <a:schemeClr val="tx1"/>
                </a:solidFill>
                <a:ea typeface="微軟正黑體" pitchFamily="34" charset="-120"/>
              </a:rPr>
              <a:t>(5 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ru-RU" altLang="zh-TW" sz="1800" dirty="0">
                <a:solidFill>
                  <a:schemeClr val="tx1"/>
                </a:solidFill>
                <a:ea typeface="微軟正黑體" pitchFamily="34" charset="-120"/>
              </a:rPr>
              <a:t>,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預測</a:t>
            </a:r>
            <a:r>
              <a:rPr lang="ru-RU" altLang="zh-TW" sz="1800" dirty="0" smtClean="0">
                <a:solidFill>
                  <a:schemeClr val="tx1"/>
                </a:solidFill>
                <a:ea typeface="微軟正黑體" pitchFamily="34" charset="-120"/>
              </a:rPr>
              <a:t>)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ru-RU" altLang="zh-TW" sz="1800" dirty="0" smtClean="0">
                <a:solidFill>
                  <a:schemeClr val="tx1"/>
                </a:solidFill>
                <a:ea typeface="微軟正黑體" pitchFamily="34" charset="-120"/>
              </a:rPr>
              <a:t>66</a:t>
            </a:r>
            <a:r>
              <a:rPr lang="en-US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00</a:t>
            </a:r>
            <a:r>
              <a:rPr lang="zh-TW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萬</a:t>
            </a:r>
            <a:r>
              <a:rPr lang="zh-TW" altLang="en-US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美金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銷售價格</a:t>
            </a:r>
            <a:r>
              <a:rPr lang="ru-RU" altLang="zh-TW" sz="1800" dirty="0">
                <a:solidFill>
                  <a:schemeClr val="tx1"/>
                </a:solidFill>
                <a:ea typeface="微軟正黑體" pitchFamily="34" charset="-120"/>
              </a:rPr>
              <a:t>1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r>
              <a:rPr lang="ru-RU" altLang="zh-TW" sz="1800" dirty="0">
                <a:solidFill>
                  <a:schemeClr val="tx1"/>
                </a:solidFill>
                <a:ea typeface="微軟正黑體" pitchFamily="34" charset="-120"/>
              </a:rPr>
              <a:t>:		 $ 1.8</a:t>
            </a: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消費者投資回收期</a:t>
            </a:r>
            <a:r>
              <a:rPr lang="ru-RU" altLang="zh-TW" sz="1800" dirty="0">
                <a:solidFill>
                  <a:schemeClr val="tx1"/>
                </a:solidFill>
                <a:ea typeface="微軟正黑體" pitchFamily="34" charset="-120"/>
              </a:rPr>
              <a:t>: 	 1.8 – 2.5 </a:t>
            </a:r>
            <a:r>
              <a:rPr lang="zh-TW" altLang="zh-TW" sz="18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809387"/>
              </p:ext>
            </p:extLst>
          </p:nvPr>
        </p:nvGraphicFramePr>
        <p:xfrm>
          <a:off x="617518" y="1900053"/>
          <a:ext cx="10913421" cy="4773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8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9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9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9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9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1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17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51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16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6161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010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</a:t>
                      </a:r>
                      <a:r>
                        <a:rPr lang="zh-TW" sz="1600">
                          <a:effectLst/>
                        </a:rPr>
                        <a:t>百萬</a:t>
                      </a:r>
                      <a:r>
                        <a:rPr lang="en-US" sz="1600">
                          <a:effectLst/>
                        </a:rPr>
                        <a:t>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 </a:t>
                      </a:r>
                      <a:r>
                        <a:rPr lang="zh-TW" sz="1600">
                          <a:effectLst/>
                        </a:rPr>
                        <a:t>年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r>
                        <a:rPr lang="zh-TW" sz="1600">
                          <a:effectLst/>
                        </a:rPr>
                        <a:t>年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</a:t>
                      </a:r>
                      <a:r>
                        <a:rPr lang="zh-TW" sz="1600">
                          <a:effectLst/>
                        </a:rPr>
                        <a:t>年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</a:t>
                      </a:r>
                      <a:r>
                        <a:rPr lang="zh-TW" sz="1600">
                          <a:effectLst/>
                        </a:rPr>
                        <a:t>年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</a:t>
                      </a:r>
                      <a:r>
                        <a:rPr lang="zh-TW" sz="1600">
                          <a:effectLst/>
                        </a:rPr>
                        <a:t>年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05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III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IV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III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IV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收入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設備數量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45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70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105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收入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3.6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9.0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$ 12.6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14.4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$ 81.0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126.0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$ 189.0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成本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0.9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1.3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2.0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5.0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6.9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7.9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$ 44.6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69.3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$ 104.0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毛利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(0.9)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(1.3)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-  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-  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1.6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4.1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5.7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6.5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$ 36.5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56.7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85.1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支出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2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營運成本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4.0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0.5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4.0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 5.5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7.5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人事成本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2.0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 2.7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3.0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研發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1.5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 2.0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2.5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3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</a:rPr>
                        <a:t>間接</a:t>
                      </a:r>
                      <a:r>
                        <a:rPr lang="zh-TW" sz="1600" dirty="0" smtClean="0">
                          <a:effectLst/>
                        </a:rPr>
                        <a:t>成本</a:t>
                      </a: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1.0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 1.5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 2.0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支出</a:t>
                      </a:r>
                      <a:r>
                        <a:rPr lang="en-US" sz="1600">
                          <a:effectLst/>
                        </a:rPr>
                        <a:t>(</a:t>
                      </a:r>
                      <a:r>
                        <a:rPr lang="zh-TW" sz="1600">
                          <a:effectLst/>
                        </a:rPr>
                        <a:t>總計</a:t>
                      </a:r>
                      <a:r>
                        <a:rPr lang="en-US" sz="1600">
                          <a:effectLst/>
                        </a:rPr>
                        <a:t>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0.6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0.7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0.8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4.6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1.3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1.3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1.3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1.3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8.5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11.7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15.0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EBITDA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(1.5)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(2.0)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(0.8)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(4.6)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0.4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2.8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4.4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5.2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$ 28.0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45.0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70.1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>
                          <a:effectLst/>
                        </a:rPr>
                        <a:t>現金流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(1.5)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(3.4)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(4.2)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(8.8)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(8.4)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(5.6)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(1.2)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4.1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$ 32.0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 $    77.0 </a:t>
                      </a:r>
                      <a:endParaRPr lang="zh-TW" sz="16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 $ 147.1 </a:t>
                      </a: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5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6475" y="222250"/>
            <a:ext cx="11185525" cy="1117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TW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WRP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技術</a:t>
            </a:r>
            <a:r>
              <a:rPr 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 – 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處理圖示</a:t>
            </a:r>
            <a:endParaRPr lang="ru-RU" b="1" dirty="0">
              <a:solidFill>
                <a:schemeClr val="tx2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 flipH="1">
            <a:off x="2514600" y="5424488"/>
            <a:ext cx="9794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5728" y="1262938"/>
            <a:ext cx="8768605" cy="252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5591" y="4062557"/>
            <a:ext cx="9784584" cy="28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02621" y="5036465"/>
            <a:ext cx="114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氣化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48607" y="1418898"/>
            <a:ext cx="1308538" cy="315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有機廢料</a:t>
            </a:r>
            <a:endParaRPr lang="zh-TW" altLang="en-US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684213" y="2188826"/>
            <a:ext cx="114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淨化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46131" y="2963919"/>
            <a:ext cx="1578331" cy="56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豬糞、污水污泥、加工肉品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24462" y="2699674"/>
            <a:ext cx="1497724" cy="658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廢料準備系統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59122" y="2636608"/>
            <a:ext cx="1298876" cy="54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廢料收集器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233189" y="2689906"/>
            <a:ext cx="611266" cy="54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ysClr val="windowText" lastClr="000000"/>
                </a:solidFill>
              </a:rPr>
              <a:t>水</a:t>
            </a:r>
            <a:endParaRPr lang="zh-TW" alt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258762" y="2754852"/>
            <a:ext cx="1529087" cy="603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有機肥料、肉末、骨屑等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36872" y="1541072"/>
            <a:ext cx="1650977" cy="42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殺菌消毒的產品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91862" y="4267202"/>
            <a:ext cx="1308538" cy="315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有機廢料</a:t>
            </a:r>
            <a:endParaRPr lang="zh-TW" altLang="en-US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15757" y="5789122"/>
            <a:ext cx="1578331" cy="56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豬糞、污水污泥、廚餘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94088" y="5498130"/>
            <a:ext cx="1497724" cy="658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廢料準備系統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73324" y="5498125"/>
            <a:ext cx="1038745" cy="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廢料</a:t>
            </a:r>
            <a:endParaRPr lang="en-US" altLang="zh-TW" sz="1600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收集器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013987" y="6156512"/>
            <a:ext cx="947597" cy="54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甲烷</a:t>
            </a:r>
          </a:p>
        </p:txBody>
      </p:sp>
      <p:sp>
        <p:nvSpPr>
          <p:cNvPr id="26" name="矩形 25"/>
          <p:cNvSpPr/>
          <p:nvPr/>
        </p:nvSpPr>
        <p:spPr>
          <a:xfrm>
            <a:off x="8232335" y="6371758"/>
            <a:ext cx="1431925" cy="38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甲烷收集器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314050" y="6174983"/>
            <a:ext cx="947597" cy="339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甲烷</a:t>
            </a:r>
          </a:p>
        </p:txBody>
      </p:sp>
      <p:sp>
        <p:nvSpPr>
          <p:cNvPr id="28" name="矩形 27"/>
          <p:cNvSpPr/>
          <p:nvPr/>
        </p:nvSpPr>
        <p:spPr>
          <a:xfrm>
            <a:off x="8029810" y="4523014"/>
            <a:ext cx="997318" cy="38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水及木炭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165601" y="4267202"/>
            <a:ext cx="997318" cy="38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煤</a:t>
            </a:r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分離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857286" y="5335418"/>
            <a:ext cx="456764" cy="54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水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329638" y="4517760"/>
            <a:ext cx="997318" cy="38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</a:rPr>
              <a:t>木炭</a:t>
            </a:r>
            <a:endParaRPr lang="zh-TW" altLang="en-US" sz="1600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60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t="47521" r="42198" b="8998"/>
          <a:stretch/>
        </p:blipFill>
        <p:spPr bwMode="auto">
          <a:xfrm>
            <a:off x="5943600" y="2222939"/>
            <a:ext cx="5864772" cy="42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台灣作法：堆肥、沼氣發電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162758" y="2675467"/>
            <a:ext cx="3109698" cy="3450696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　　　　　　　　　　　　　過程冗長</a:t>
            </a: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11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107" name="Picture 5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1" t="14870" r="40518" b="17876"/>
          <a:stretch/>
        </p:blipFill>
        <p:spPr bwMode="auto">
          <a:xfrm>
            <a:off x="0" y="135409"/>
            <a:ext cx="2506717" cy="660110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08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15975" r="40388" b="16945"/>
          <a:stretch/>
        </p:blipFill>
        <p:spPr bwMode="auto">
          <a:xfrm>
            <a:off x="2932386" y="225359"/>
            <a:ext cx="2522482" cy="654269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09" name="Picture 6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16137" r="40388" b="16783"/>
          <a:stretch/>
        </p:blipFill>
        <p:spPr bwMode="auto">
          <a:xfrm>
            <a:off x="5943600" y="256891"/>
            <a:ext cx="2490951" cy="654269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10" name="Picture 6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0" t="11611" r="40517" b="21956"/>
          <a:stretch/>
        </p:blipFill>
        <p:spPr bwMode="auto">
          <a:xfrm>
            <a:off x="8923283" y="196149"/>
            <a:ext cx="2459421" cy="647962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向右箭號 40"/>
          <p:cNvSpPr/>
          <p:nvPr/>
        </p:nvSpPr>
        <p:spPr>
          <a:xfrm>
            <a:off x="2538249" y="3168869"/>
            <a:ext cx="425669" cy="77251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向右箭號 69"/>
          <p:cNvSpPr/>
          <p:nvPr/>
        </p:nvSpPr>
        <p:spPr>
          <a:xfrm>
            <a:off x="5517931" y="3292365"/>
            <a:ext cx="425669" cy="77251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向右箭號 70"/>
          <p:cNvSpPr/>
          <p:nvPr/>
        </p:nvSpPr>
        <p:spPr>
          <a:xfrm>
            <a:off x="8492360" y="3197772"/>
            <a:ext cx="425669" cy="77251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Picture 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11288" r="40388" b="22279"/>
          <a:stretch/>
        </p:blipFill>
        <p:spPr bwMode="auto">
          <a:xfrm>
            <a:off x="6211613" y="181314"/>
            <a:ext cx="2490951" cy="647962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48625" r="40388" b="7571"/>
          <a:stretch/>
        </p:blipFill>
        <p:spPr bwMode="auto">
          <a:xfrm>
            <a:off x="9191295" y="1206062"/>
            <a:ext cx="2490951" cy="427245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52505" r="40388" b="4014"/>
          <a:stretch/>
        </p:blipFill>
        <p:spPr bwMode="auto">
          <a:xfrm>
            <a:off x="3294991" y="1316428"/>
            <a:ext cx="2490951" cy="4240931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16487" r="40388" b="22090"/>
          <a:stretch/>
        </p:blipFill>
        <p:spPr bwMode="auto">
          <a:xfrm>
            <a:off x="315311" y="346841"/>
            <a:ext cx="2490951" cy="599089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向右箭號 9"/>
          <p:cNvSpPr/>
          <p:nvPr/>
        </p:nvSpPr>
        <p:spPr>
          <a:xfrm>
            <a:off x="2806271" y="3074273"/>
            <a:ext cx="425669" cy="77251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5825358" y="3074273"/>
            <a:ext cx="425669" cy="77251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8702564" y="3034873"/>
            <a:ext cx="425669" cy="77251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7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5" y="222250"/>
            <a:ext cx="11218370" cy="1117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有機廢料的種類及來源</a:t>
            </a:r>
            <a:endParaRPr lang="ru-RU" sz="40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980341"/>
              </p:ext>
            </p:extLst>
          </p:nvPr>
        </p:nvGraphicFramePr>
        <p:xfrm>
          <a:off x="1228725" y="1733550"/>
          <a:ext cx="9648968" cy="4914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92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廢料種類</a:t>
                      </a:r>
                      <a:endParaRPr lang="en-US" sz="2400" b="1" i="0" u="none" strike="noStrike" dirty="0">
                        <a:solidFill>
                          <a:srgbClr val="1F497D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廢料來源</a:t>
                      </a:r>
                      <a:endParaRPr lang="en-US" sz="2400" b="1" i="0" u="none" strike="noStrike" dirty="0">
                        <a:solidFill>
                          <a:srgbClr val="1F497D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22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污水污泥</a:t>
                      </a:r>
                      <a:r>
                        <a:rPr 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都市污水、淨水設備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病體豬、雞屍體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雞瘟、豬瘟</a:t>
                      </a:r>
                      <a:endParaRPr lang="en-US" altLang="zh-TW" sz="2400" u="none" strike="noStrike" dirty="0" smtClean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糞便</a:t>
                      </a:r>
                      <a:r>
                        <a:rPr 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豬、牛、家禽養殖場</a:t>
                      </a:r>
                      <a:endParaRPr lang="en-US" altLang="zh-TW" sz="2400" u="none" strike="noStrike" dirty="0" smtClean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23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腐泥，藻類，泥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河川、湖泊、海岸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411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廚餘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餐飲、食品加工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14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持久性的有機污染物</a:t>
                      </a:r>
                      <a:r>
                        <a:rPr lang="fr-FR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fr-FR" sz="2400" u="none" strike="noStrike" dirty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POPs), </a:t>
                      </a:r>
                      <a:r>
                        <a:rPr lang="zh-TW" altLang="en-US" sz="240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殺蟲劑</a:t>
                      </a:r>
                      <a:endParaRPr lang="fr-FR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化工產品、農業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54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生質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TW" alt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農業、森林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0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2773" y="110358"/>
            <a:ext cx="11194891" cy="818866"/>
          </a:xfrm>
        </p:spPr>
        <p:txBody>
          <a:bodyPr/>
          <a:lstStyle/>
          <a:p>
            <a:pPr algn="ctr"/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有機廢料處理方法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及其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點比較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393999"/>
              </p:ext>
            </p:extLst>
          </p:nvPr>
        </p:nvGraphicFramePr>
        <p:xfrm>
          <a:off x="122830" y="805218"/>
          <a:ext cx="11969087" cy="605278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6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9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07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29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方法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無害化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0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河川湖泊污染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7C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地下水污染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7C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大地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土壤污染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7C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空氣污然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7C5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溫室氣體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7C5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掩</a:t>
                      </a:r>
                      <a:r>
                        <a:rPr 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理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法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產生高濃度有機及重金屬滲瀘液，有污染的可能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600" dirty="0" smtClean="0"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臭氣、有毒氣體、可燃性氣體，若不收集處理會造成污染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產生的氣體一半為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CO2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，另一半為甲烷。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焚化法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灰渣含極高度重金屬，若掩埋它則有污染可能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6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戴奧辛、粉塵、氮及硫的氧化物會造成酸雨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燃燒後產生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CO2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，是所有處理方法最嚴重者。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傳統堆肥法</a:t>
                      </a:r>
                    </a:p>
                    <a:p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滲瀘液有污染的可能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過程產生惡臭，非密閉空間，翻肥時會造成病原菌或有毒氣體飄散。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發酵腐熟後會產生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CO2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，但處理期長，釋放速度就慢。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一般高速處理法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rowSpan="3" gridSpan="3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若未作好污水處理，則可能發生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rowSpan="3"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若未使用微生物除臭，則過程中會產生臭味。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發酵腐熟後會產生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CO2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沼氣法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zh-TW" sz="1600" dirty="0" smtClean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不會發生，因為沼氣池設於密閉空間</a:t>
                      </a:r>
                      <a:endParaRPr lang="en-US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經微生物進行發酵作用會產生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CO2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蒸煮處理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600" dirty="0" smtClean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zh-TW" sz="1600" dirty="0" smtClean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仍可能發生臭味外洩的空氣污染問題</a:t>
                      </a:r>
                      <a:endParaRPr lang="en-US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經加熱至高溫會產生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CO2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9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WRP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技術</a:t>
                      </a:r>
                      <a:endParaRPr lang="en-US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物理</a:t>
                      </a:r>
                      <a:r>
                        <a:rPr lang="zh-TW" sz="16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－化學</a:t>
                      </a:r>
                      <a:r>
                        <a:rPr 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法</a:t>
                      </a:r>
                      <a:endParaRPr lang="en-US" altLang="zh-TW" sz="1600" b="1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不會發生</a:t>
                      </a:r>
                      <a:endParaRPr lang="en-US" altLang="zh-TW" sz="1600" b="1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zh-TW" sz="1600" dirty="0" smtClean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密閉空間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不會發生</a:t>
                      </a:r>
                      <a:endParaRPr lang="en-US" altLang="zh-TW" sz="1600" b="1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產出有機肥、甲烷、技術等可再次利用</a:t>
                      </a:r>
                      <a:endParaRPr lang="zh-TW" sz="1600" b="1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3945" y="110362"/>
            <a:ext cx="11194891" cy="818866"/>
          </a:xfrm>
        </p:spPr>
        <p:txBody>
          <a:bodyPr/>
          <a:lstStyle/>
          <a:p>
            <a:pPr algn="ctr"/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有機廢料處理方法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及其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特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點比較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029601"/>
              </p:ext>
            </p:extLst>
          </p:nvPr>
        </p:nvGraphicFramePr>
        <p:xfrm>
          <a:off x="122830" y="805218"/>
          <a:ext cx="11929272" cy="605278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74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6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2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3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方法</a:t>
                      </a:r>
                      <a:endParaRPr lang="zh-TW" sz="1600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節能減碳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綜合經濟效益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衍生的生態保護效益</a:t>
                      </a:r>
                      <a:endParaRPr lang="zh-TW" alt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費用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7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掩</a:t>
                      </a:r>
                      <a:r>
                        <a:rPr 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理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法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沼氣可回收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但滲漏水抽取及污水處理都會消耗能源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須花費污水空氣污染防治費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也會造成國土流失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沒有經濟效益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無。且造成生態危機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~1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億餘元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7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焚化法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需用能源焚燒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有廢氣及廢渣後續處理問題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;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可回收熱供發電使用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須花空污等防治費用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綜合經濟效益有限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無。且造成生態危機</a:t>
                      </a:r>
                      <a:endParaRPr lang="zh-TW" alt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億元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~80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億元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傳統堆肥法</a:t>
                      </a:r>
                    </a:p>
                    <a:p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冗長的處理過程需要能源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並會排廢氣及廢液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堆肥品質普遍較差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綜合經濟效益低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具造林、綠化等生態保護效益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僅需人工費用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不需興建費用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一般高速處理法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處理期比傳統法短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使用能源也較少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但仍會排放廢氣及廢液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產的有機肥品質較傳統埋肥好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綜合經濟效益較好些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800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~1000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endParaRPr lang="zh-TW" altLang="en-US" sz="16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沼氣法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產生的沼氣可以發電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可沼氣發電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又可生產品質較好的有機肥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具較好的綜合經濟效益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zh-TW" sz="1600" dirty="0" smtClean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400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萬元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~3000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5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蒸煮處理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蒸煮過程需要能源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且會排放廢氣廢液</a:t>
                      </a:r>
                      <a:endParaRPr lang="zh-TW" altLang="zh-TW" sz="1600" dirty="0" smtClean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產的有機肥品質較傳統埋肥好</a:t>
                      </a:r>
                      <a:r>
                        <a:rPr lang="en-US" altLang="zh-TW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綜合經濟效益較好些</a:t>
                      </a: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altLang="zh-TW" sz="1600" dirty="0" smtClean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1000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r>
                        <a:rPr lang="en-US" altLang="zh-TW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~3000</a:t>
                      </a:r>
                      <a:r>
                        <a:rPr lang="zh-TW" altLang="en-US" sz="16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endParaRPr lang="zh-TW" sz="1600" dirty="0"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8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WRP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技術</a:t>
                      </a:r>
                      <a:endParaRPr lang="en-US" altLang="zh-TW" sz="1600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物理</a:t>
                      </a:r>
                      <a:r>
                        <a:rPr lang="zh-TW" sz="1600" dirty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－化學</a:t>
                      </a:r>
                      <a:r>
                        <a:rPr 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法</a:t>
                      </a:r>
                      <a:endParaRPr lang="en-US" altLang="zh-TW" sz="1600" b="1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僅須微量啟動電源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處理過程皆來自處理廢棄物產生的熱能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基本上為零排放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回收甲烷發電、產出無菌無毒高品質有機肥料、動物飼料、技術水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掩埋場整治再生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;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河川湖泊污泥回收</a:t>
                      </a:r>
                      <a:endParaRPr lang="en-US" altLang="zh-TW" sz="1600" b="1" dirty="0" smtClean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約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2000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餘萬元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~2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億元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依規格而定</a:t>
                      </a:r>
                      <a:r>
                        <a:rPr lang="en-US" altLang="zh-TW" sz="1600" dirty="0" smtClean="0"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sz="1600" b="1" dirty="0"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6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>
                <a:latin typeface="微軟正黑體" pitchFamily="34" charset="-120"/>
                <a:ea typeface="微軟正黑體" pitchFamily="34" charset="-120"/>
              </a:rPr>
              <a:t>補充說明</a:t>
            </a:r>
            <a:endParaRPr lang="zh-TW" altLang="en-US" sz="5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162757" y="2139423"/>
            <a:ext cx="9877777" cy="345069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殺菌淨化處理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有機肥料的化學成份沒有改變－將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所有細菌、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植物疱子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、病毒及其疱子等消滅。假如肥料在化學成份上須要調整，例如增加或減少，那則是淨化後的另一項任務，即賦予肥料新的成份。白俄羅斯針對這方面就成功降低鉀的成份，還有一次降低磷的成份。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氣化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處理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透過溫度及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壓力裂解有機成份，為了取得可燃氣體以及能源效率最大化。於此，化學成份會沉澱，而需要特別的再次回收利用。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4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I</a:t>
            </a:r>
            <a:r>
              <a:rPr lang="ru-RU" altLang="zh-TW" b="1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.</a:t>
            </a:r>
            <a:r>
              <a:rPr lang="zh-TW" altLang="en-US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淨化處理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434591"/>
              </p:ext>
            </p:extLst>
          </p:nvPr>
        </p:nvGraphicFramePr>
        <p:xfrm>
          <a:off x="1024755" y="2016101"/>
          <a:ext cx="10219603" cy="4432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9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1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2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79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№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功能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原料類型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（輸入）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產出</a:t>
                      </a:r>
                      <a:r>
                        <a:rPr lang="zh-TW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物</a:t>
                      </a: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（輸出）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1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排泄物淨化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糞便，排泄物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有機肥料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污水污泥</a:t>
                      </a:r>
                      <a:r>
                        <a:rPr lang="en-US" sz="2400" dirty="0" err="1" smtClean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淨化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污泥淤渣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腐爛</a:t>
                      </a:r>
                      <a:r>
                        <a:rPr lang="en-US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淨化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魚、肉廢料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動物飼料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動物殺菌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瘟疫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ea typeface="微軟正黑體" pitchFamily="34" charset="-120"/>
                          <a:cs typeface="Times New Roman" pitchFamily="18" charset="0"/>
                        </a:rPr>
                        <a:t>5</a:t>
                      </a:r>
                      <a:endParaRPr lang="zh-TW" sz="2400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發酵淨化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果菜類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酒精</a:t>
                      </a:r>
                      <a:endParaRPr lang="zh-TW" sz="2400" b="1" dirty="0">
                        <a:solidFill>
                          <a:sysClr val="windowText" lastClr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4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5449" b="13442"/>
          <a:stretch/>
        </p:blipFill>
        <p:spPr>
          <a:xfrm>
            <a:off x="32995" y="2002481"/>
            <a:ext cx="12049820" cy="453646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0873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流程簡易圖</a:t>
            </a:r>
            <a:endParaRPr lang="ru-RU" b="1" dirty="0"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6854" y="4461522"/>
            <a:ext cx="2251881" cy="159974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有機糞水箱</a:t>
            </a:r>
            <a:endParaRPr lang="zh-TW" altLang="en-US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86854" y="5539241"/>
            <a:ext cx="2238233" cy="19789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162567" y="4860265"/>
            <a:ext cx="4312692" cy="12419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加工好的無菌產品接料箱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470841" y="3420327"/>
            <a:ext cx="147095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氣體燃燒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器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（處理製程產生的廢氣）</a:t>
            </a:r>
            <a:endPara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988254" y="1676604"/>
            <a:ext cx="3416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核心處理裝置</a:t>
            </a:r>
            <a:endParaRPr lang="en-US" altLang="zh-TW" sz="28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（控制溫度與壓力）</a:t>
            </a:r>
            <a:endParaRPr lang="zh-TW" altLang="en-US" sz="2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1450428" y="2873767"/>
            <a:ext cx="4702367" cy="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1434663" y="2599179"/>
            <a:ext cx="0" cy="914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6152795" y="2578649"/>
            <a:ext cx="0" cy="8416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>
            <a:off x="8781393" y="2578649"/>
            <a:ext cx="15766" cy="5902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455659" y="3553999"/>
            <a:ext cx="7354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輸入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089386" y="191966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廢料進行前置處理</a:t>
            </a:r>
            <a:endParaRPr lang="zh-TW" altLang="en-US" sz="2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794829" y="4460155"/>
            <a:ext cx="7354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輸出</a:t>
            </a:r>
            <a:endParaRPr lang="zh-TW" altLang="en-US" sz="20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V="1">
            <a:off x="6152795" y="2847088"/>
            <a:ext cx="2628598" cy="2668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5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74" y="222250"/>
            <a:ext cx="11171309" cy="1117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WRP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技術</a:t>
            </a:r>
            <a:r>
              <a:rPr lang="en-US" sz="4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–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原型機</a:t>
            </a:r>
            <a:endParaRPr lang="ru-RU" sz="4000" b="1" dirty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4363" y="1255713"/>
            <a:ext cx="10945812" cy="0"/>
          </a:xfrm>
          <a:prstGeom prst="line">
            <a:avLst/>
          </a:prstGeom>
          <a:ln w="28575">
            <a:solidFill>
              <a:schemeClr val="bg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6224588"/>
            <a:ext cx="388938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/>
          <p:cNvPicPr>
            <a:picLocks noChangeAspect="1"/>
          </p:cNvPicPr>
          <p:nvPr/>
        </p:nvPicPr>
        <p:blipFill>
          <a:blip r:embed="rId4"/>
          <a:srcRect l="11931" r="8617"/>
          <a:stretch>
            <a:fillRect/>
          </a:stretch>
        </p:blipFill>
        <p:spPr bwMode="auto">
          <a:xfrm>
            <a:off x="684213" y="1627188"/>
            <a:ext cx="467995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22883" y="1327902"/>
            <a:ext cx="55096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豬糞淨化處理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處理時間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– 15 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分鐘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產生無菌有機肥料原料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產能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– 75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立方米</a:t>
            </a:r>
            <a:r>
              <a:rPr lang="en-US" altLang="zh-TW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時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2883" y="4154850"/>
            <a:ext cx="6132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Site:   Pig farm, Izhevsk region,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Udmurtia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Russia. 2013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43001" b="36181"/>
          <a:stretch/>
        </p:blipFill>
        <p:spPr bwMode="auto">
          <a:xfrm>
            <a:off x="4004441" y="4794250"/>
            <a:ext cx="8187559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6163</TotalTime>
  <Words>5875</Words>
  <Application>Microsoft Office PowerPoint</Application>
  <PresentationFormat>寬螢幕</PresentationFormat>
  <Paragraphs>1360</Paragraphs>
  <Slides>66</Slides>
  <Notes>61</Notes>
  <HiddenSlides>3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4" baseType="lpstr">
      <vt:lpstr>微軟正黑體</vt:lpstr>
      <vt:lpstr>新細明體</vt:lpstr>
      <vt:lpstr>Arial</vt:lpstr>
      <vt:lpstr>Calibri</vt:lpstr>
      <vt:lpstr>Calibri Light</vt:lpstr>
      <vt:lpstr>Times New Roman</vt:lpstr>
      <vt:lpstr>Wingdings</vt:lpstr>
      <vt:lpstr>Office 佈景主題</vt:lpstr>
      <vt:lpstr>俄羅斯有機廢棄物處理技術 及合作發展討論</vt:lpstr>
      <vt:lpstr>近年俄方積極想與台灣合作將技術商品化</vt:lpstr>
      <vt:lpstr>基本介紹</vt:lpstr>
      <vt:lpstr>熱反應動力學(技術性資料)</vt:lpstr>
      <vt:lpstr>俄帕什金教授所開發之生質能源技術(WRP)</vt:lpstr>
      <vt:lpstr>WRP 技術 – 處理圖示</vt:lpstr>
      <vt:lpstr>I.淨化處理</vt:lpstr>
      <vt:lpstr>流程簡易圖</vt:lpstr>
      <vt:lpstr>WRP 技術 – 原型機</vt:lpstr>
      <vt:lpstr>設備外觀</vt:lpstr>
      <vt:lpstr>試驗工廠測試- 白俄羅斯</vt:lpstr>
      <vt:lpstr>II.氣化處理</vt:lpstr>
      <vt:lpstr>CKB設備</vt:lpstr>
      <vt:lpstr>WRP 技術 – 實驗室測室</vt:lpstr>
      <vt:lpstr>PowerPoint 簡報</vt:lpstr>
      <vt:lpstr>PowerPoint 簡報</vt:lpstr>
      <vt:lpstr>將產出的甲烷氣體收集到瓶子裡，然後點火試驗。</vt:lpstr>
      <vt:lpstr>PowerPoint 簡報</vt:lpstr>
      <vt:lpstr>III. 能源製造設備(廢棄物→能源) (開發中)</vt:lpstr>
      <vt:lpstr>IV. 化工產品製造設備(廢棄物→化工產品）(開發中)</vt:lpstr>
      <vt:lpstr>可能的應用</vt:lpstr>
      <vt:lpstr>PowerPoint 簡報</vt:lpstr>
      <vt:lpstr>二、開發固定式機台</vt:lpstr>
      <vt:lpstr>全球市場</vt:lpstr>
      <vt:lpstr>表明希望購置WRP設備以加工有機廢料的企業名單及初步議價（俄羅斯）</vt:lpstr>
      <vt:lpstr>表明希望購置WRP設備以加工有機廢料的企業名單及初步議價（沙烏地阿拉伯）</vt:lpstr>
      <vt:lpstr>PowerPoint 簡報</vt:lpstr>
      <vt:lpstr>後續合作方向</vt:lpstr>
      <vt:lpstr>THE END</vt:lpstr>
      <vt:lpstr>有機廢料 – 問題</vt:lpstr>
      <vt:lpstr>各種有機廢料處理方法及其特點比較</vt:lpstr>
      <vt:lpstr>廢棄物處理－台灣一大問題</vt:lpstr>
      <vt:lpstr>WRP技術適用的領域</vt:lpstr>
      <vt:lpstr>關於設備的效能</vt:lpstr>
      <vt:lpstr>台灣畜牧業糞尿量試算 每年約生產1500多萬噸糞尿</vt:lpstr>
      <vt:lpstr>WRP 技術 – 將廢物變黃金</vt:lpstr>
      <vt:lpstr>目前由帕什金教授主導的生質能源技術(WRP)</vt:lpstr>
      <vt:lpstr>PowerPoint 簡報</vt:lpstr>
      <vt:lpstr>有機廢料 – 新方法</vt:lpstr>
      <vt:lpstr>WPR Technology</vt:lpstr>
      <vt:lpstr>Building  Taiwan-Russia  WRP Business</vt:lpstr>
      <vt:lpstr>Action Plan for LWRP и HWRP</vt:lpstr>
      <vt:lpstr>試驗性高科技複合性低溫WRP及高溫WRP</vt:lpstr>
      <vt:lpstr>低溫 WRP (LWRP – 75)</vt:lpstr>
      <vt:lpstr>LWRP - 75 </vt:lpstr>
      <vt:lpstr>高溫 WRP (HWRP – 75)</vt:lpstr>
      <vt:lpstr>HWRP - 75</vt:lpstr>
      <vt:lpstr>Conclusion</vt:lpstr>
      <vt:lpstr>Thank You!</vt:lpstr>
      <vt:lpstr>СПРАВКА                                                                                                                                                    о сравнении параметров анаэробной и термодинамической утилизации органики Представлены сравнительные характеристики наиболее эффективных технологических решений (методов) утилизации органических отходов жизнедеятельности животных и человека (биомассы).  Наиболее распространенной в мире является анаэробная технология утилизации биомассы путем бактериального разложения (брожение или биологическая декомпозиция), условно называемая «голландская». Монополистами международного рынка анаэробной технологии являются Голландия – Германия – США). Наиболее перспективной в настоящее время эксперты признают новационную физико-химическую технологию утилизации биомассы путем разложения органосодержащей жидкости в критическом состоянии (термодинамическая декомпозиция), условно называемую «восточная». Лидером научно-прикладного продвижения физической технологии является Российская инженерная академия). Ниже приводится сравнительный анализ параметров эффективности анаэробной и термодинамической технологий управления состоянием биомассы, приведенных к теплоэлектрическому эквиваленту 1,5 ÷ 2 Мвт.</vt:lpstr>
      <vt:lpstr>PowerPoint 簡報</vt:lpstr>
      <vt:lpstr>廢料種類</vt:lpstr>
      <vt:lpstr>加工後取得的產品</vt:lpstr>
      <vt:lpstr>其中一種比較分析</vt:lpstr>
      <vt:lpstr>PowerPoint 簡報</vt:lpstr>
      <vt:lpstr>結論</vt:lpstr>
      <vt:lpstr>PowerPoint 簡報</vt:lpstr>
      <vt:lpstr>近期可進行活動</vt:lpstr>
      <vt:lpstr>財務未來5 年預測 內部報酬率 ：92% 盈虧平衡：2年 預期淨利 (5 年,預測)：6600萬美金 銷售價格1台:   $ 1.8 消費者投資回收期:   1.8 – 2.5 年</vt:lpstr>
      <vt:lpstr>台灣作法：堆肥、沼氣發電</vt:lpstr>
      <vt:lpstr>PowerPoint 簡報</vt:lpstr>
      <vt:lpstr>PowerPoint 簡報</vt:lpstr>
      <vt:lpstr>有機廢料的種類及來源</vt:lpstr>
      <vt:lpstr>有機廢料處理方法及其特點比較</vt:lpstr>
      <vt:lpstr>有機廢料處理方法及其特點比較</vt:lpstr>
      <vt:lpstr>補充說明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Научные основы экологически безопасной утилизации органических отходов</dc:title>
  <dc:creator>DNA7 X86</dc:creator>
  <cp:lastModifiedBy>!潤泰精材楊易紋</cp:lastModifiedBy>
  <cp:revision>262</cp:revision>
  <cp:lastPrinted>2016-07-21T03:47:37Z</cp:lastPrinted>
  <dcterms:created xsi:type="dcterms:W3CDTF">2015-06-08T13:07:42Z</dcterms:created>
  <dcterms:modified xsi:type="dcterms:W3CDTF">2020-11-09T00:09:05Z</dcterms:modified>
</cp:coreProperties>
</file>